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nva Sans" panose="020B0604020202020204" charset="0"/>
      <p:regular r:id="rId22"/>
    </p:embeddedFont>
    <p:embeddedFont>
      <p:font typeface="Canva Sans Bold" panose="020B0604020202020204" charset="0"/>
      <p:regular r:id="rId23"/>
    </p:embeddedFont>
    <p:embeddedFont>
      <p:font typeface="Canva Sans Italics" panose="020B0604020202020204" charset="0"/>
      <p:regular r:id="rId24"/>
    </p:embeddedFont>
    <p:embeddedFont>
      <p:font typeface="Canva Sans Medium"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18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Question 1. What do you look forward to each day when you commute to work?</a:t>
            </a:r>
          </a:p>
          <a:p>
            <a:r>
              <a:rPr lang="en-US"/>
              <a:t>This question focuses employees on the present and their daily duties and challenges, rather than pay.  Employees stay engaged because of their work relationships and how much they like what they do.  </a:t>
            </a:r>
          </a:p>
          <a:p>
            <a:r>
              <a:rPr lang="en-US"/>
              <a:t>Probing questions:</a:t>
            </a:r>
          </a:p>
          <a:p>
            <a:r>
              <a:rPr lang="en-US"/>
              <a:t>Give me an example.</a:t>
            </a:r>
          </a:p>
          <a:p>
            <a:r>
              <a:rPr lang="en-US"/>
              <a:t>Tell me more about…</a:t>
            </a:r>
          </a:p>
          <a:p>
            <a:r>
              <a:rPr lang="en-US"/>
              <a:t>Who do you look forward to working with the most?</a:t>
            </a:r>
          </a:p>
          <a:p>
            <a:r>
              <a:rPr lang="en-US"/>
              <a:t> </a:t>
            </a:r>
          </a:p>
          <a:p>
            <a:r>
              <a:rPr lang="en-US"/>
              <a:t>Question 2. What are you learning here, and what do you want to learn?</a:t>
            </a:r>
          </a:p>
          <a:p>
            <a:r>
              <a:rPr lang="en-US"/>
              <a:t>This question invites employees to tell us about their development and career aspirations, if any.</a:t>
            </a:r>
          </a:p>
          <a:p>
            <a:r>
              <a:rPr lang="en-US"/>
              <a:t>Probing questions:</a:t>
            </a:r>
          </a:p>
          <a:p>
            <a:r>
              <a:rPr lang="en-US"/>
              <a:t>What other jobs here are appealing to you?</a:t>
            </a:r>
          </a:p>
          <a:p>
            <a:r>
              <a:rPr lang="en-US"/>
              <a:t>What skills do you think are required for those jobs?</a:t>
            </a:r>
          </a:p>
          <a:p>
            <a:r>
              <a:rPr lang="en-US"/>
              <a:t>What skills would you need to build to qualify for those jobs?</a:t>
            </a:r>
          </a:p>
          <a:p>
            <a:r>
              <a:rPr lang="en-US"/>
              <a:t> </a:t>
            </a:r>
          </a:p>
          <a:p>
            <a:r>
              <a:rPr lang="en-US"/>
              <a:t>Question 3. Why do you stay here?</a:t>
            </a:r>
          </a:p>
          <a:p>
            <a:r>
              <a:rPr lang="en-US"/>
              <a:t>The answer to this question will tell you what employee value most about their jobs.</a:t>
            </a:r>
          </a:p>
          <a:p>
            <a:r>
              <a:rPr lang="en-US"/>
              <a:t>Probing questions:</a:t>
            </a:r>
          </a:p>
          <a:p>
            <a:r>
              <a:rPr lang="en-US"/>
              <a:t>Tell me more about why that is so important to you.</a:t>
            </a:r>
          </a:p>
          <a:p>
            <a:r>
              <a:rPr lang="en-US"/>
              <a:t>Is that the only reason you stay, or are there others?</a:t>
            </a:r>
          </a:p>
          <a:p>
            <a:r>
              <a:rPr lang="en-US"/>
              <a:t>If you had to pick one main reason, what would it be?</a:t>
            </a:r>
          </a:p>
          <a:p>
            <a:r>
              <a:rPr lang="en-US"/>
              <a:t> </a:t>
            </a:r>
          </a:p>
          <a:p>
            <a:r>
              <a:rPr lang="en-US"/>
              <a:t>Question 4. When was the last time you thought about leaving us, and what prompted it?</a:t>
            </a:r>
          </a:p>
          <a:p>
            <a:r>
              <a:rPr lang="en-US"/>
              <a:t>The answer to this question will tell us the urgency and the reason why.</a:t>
            </a:r>
          </a:p>
          <a:p>
            <a:r>
              <a:rPr lang="en-US"/>
              <a:t>Probing questions:</a:t>
            </a:r>
          </a:p>
          <a:p>
            <a:r>
              <a:rPr lang="en-US"/>
              <a:t>Tell me more about that.  Who said what?</a:t>
            </a:r>
          </a:p>
          <a:p>
            <a:r>
              <a:rPr lang="en-US"/>
              <a:t>What is something I can do to make that better for you?</a:t>
            </a:r>
          </a:p>
          <a:p>
            <a:r>
              <a:rPr lang="en-US"/>
              <a:t>How important is that to you now on a scale of 1 to 10?</a:t>
            </a:r>
          </a:p>
          <a:p>
            <a:r>
              <a:rPr lang="en-US"/>
              <a:t> </a:t>
            </a:r>
          </a:p>
          <a:p>
            <a:r>
              <a:rPr lang="en-US"/>
              <a:t>Question 5. What can I do to make your job better for you?</a:t>
            </a:r>
          </a:p>
          <a:p>
            <a:r>
              <a:rPr lang="en-US"/>
              <a:t>The answer to this question will likely tell you something about yourself as a manager. Avoiding defensiveness and staying receptive to feedback is critical.</a:t>
            </a:r>
          </a:p>
          <a:p>
            <a:r>
              <a:rPr lang="en-US"/>
              <a:t>Probing questions:</a:t>
            </a:r>
          </a:p>
          <a:p>
            <a:r>
              <a:rPr lang="en-US"/>
              <a:t>Do I tell you when you do something well?</a:t>
            </a:r>
          </a:p>
          <a:p>
            <a:r>
              <a:rPr lang="en-US"/>
              <a:t>Do I say and do things to help you do your job better?</a:t>
            </a:r>
          </a:p>
          <a:p>
            <a:r>
              <a:rPr lang="en-US"/>
              <a:t>What are three ways I can be a better manager for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By speaking to employees about their goals and interests, managers can identify “hidden” talents within their department.   This will help better align employee skills to departmental goals while keeping employees engaged in work they enjoy.  </a:t>
            </a:r>
          </a:p>
          <a:p>
            <a:r>
              <a:rPr lang="en-US" dirty="0"/>
              <a:t>Managers may discover they already have someone on their staff who would be perfect to lead an upcoming project or initiative that they had not previously considered.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Keeping those lines of communication open and being receptive to feedback can help employees feel empowered to make suggestions that could improve productivity and efficiency and give employees confidence to take more initiative. </a:t>
            </a:r>
          </a:p>
          <a:p>
            <a:r>
              <a:rPr lang="en-US" dirty="0"/>
              <a:t>Provide specific examples of what you genuinely appreciate</a:t>
            </a:r>
          </a:p>
          <a:p>
            <a:r>
              <a:rPr lang="en-US" dirty="0"/>
              <a:t>Conducting stay interviews without follow-up can further employee disengagement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Final thoughts</a:t>
            </a:r>
          </a:p>
          <a:p>
            <a:r>
              <a:rPr lang="en-US" dirty="0"/>
              <a:t>The key objective is to find out what it takes to engage and retain employees at WNMU. This is your opportunity to reinforce and cultivate the core values of a healthy campus culture. This is also an opportunity for you to learn more and better understand the members of your team, what keeps them here, and what you can do to improve their job satisfaction and further their professional goals.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May 2022, CUPA-HR research indicated that as many as 57 percent of current non-faculty employees surveyed were somewhat likely to very likely to look for new employment opportunities in the next year, a number which is significantly higher than the 40-41 percent reported across all industries.</a:t>
            </a:r>
          </a:p>
          <a:p>
            <a:endParaRPr lang="en-US" dirty="0"/>
          </a:p>
          <a:p>
            <a:r>
              <a:rPr lang="en-US" dirty="0"/>
              <a:t>The results of WNMU’s 2023 employee engagement survey indicated that 33% of our staff and 25% of our </a:t>
            </a:r>
            <a:r>
              <a:rPr lang="en-US" dirty="0" err="1"/>
              <a:t>facultywere</a:t>
            </a:r>
            <a:r>
              <a:rPr lang="en-US" dirty="0"/>
              <a:t> planning to look for a new job at another organization within the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a manager, you most likely can’t do much about pay, and you may not be able to provide a flexible or remote work schedule.</a:t>
            </a:r>
          </a:p>
          <a:p>
            <a:r>
              <a:rPr lang="en-US" dirty="0"/>
              <a:t>You can, however, facilitate professional development opportunities, and take action to address and mitigate concerns within your team, and improve your leadership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Employees and managers both play an important role in maintaining a high level of employee engagement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order to take effective action, it is important to understand that turnover is typically not an event, it is a process. </a:t>
            </a:r>
          </a:p>
          <a:p>
            <a:endParaRPr lang="en-US" dirty="0"/>
          </a:p>
          <a:p>
            <a:r>
              <a:rPr lang="en-US" dirty="0"/>
              <a:t>It can take a short period of time, or years, for an employee to reach the decision to leave. Stay interviews can be a valuable tool to prevent the turnover process from starting, or possibly stop its progression, in a dissatisfied employee. </a:t>
            </a:r>
          </a:p>
          <a:p>
            <a:endParaRPr lang="en-US" dirty="0"/>
          </a:p>
          <a:p>
            <a:r>
              <a:rPr lang="en-US" dirty="0"/>
              <a:t>The illustration describes the typical turnover process, as well as the many points along the decision path where a supervisor may intervene.</a:t>
            </a:r>
          </a:p>
          <a:p>
            <a:endParaRPr lang="en-US" dirty="0"/>
          </a:p>
          <a:p>
            <a:r>
              <a:rPr lang="en-US" dirty="0"/>
              <a:t>Review illustration and then add: Because the greatest opportunity for successful intervention occurs prior to, or early in the turnover process, it is critical that you know your employees and what contributes to their specific decisions to stay or leave. Conducting regular Stay interviews is one way to obtain this awareness and encourage discussions that may reverse or preempt the turnover process from starting.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Will this person be successful, if hired? Add value? Contribute? Get the work done? Have a positive impact on the team/students/process/department</a:t>
            </a:r>
          </a:p>
          <a:p>
            <a:endParaRPr lang="en-US" dirty="0"/>
          </a:p>
          <a:p>
            <a:r>
              <a:rPr lang="en-US" dirty="0"/>
              <a:t>Once an employee already works here (and we’re managing their performance—we presume they are satisfactory), the outcome is we want them to stay and continue to be successful—and grow, and develop, and progress their career—if that’s a goal of theirs.</a:t>
            </a:r>
          </a:p>
          <a:p>
            <a:endParaRPr lang="en-US" dirty="0"/>
          </a:p>
          <a:p>
            <a:r>
              <a:rPr lang="en-US" dirty="0"/>
              <a:t>Exit: Different flavor of honesty when people have secured new employment and are headed out the door. Why did they go? What can we do differently? How do we improve before the next applicant interview?</a:t>
            </a:r>
          </a:p>
          <a:p>
            <a:endParaRPr lang="en-US" dirty="0"/>
          </a:p>
          <a:p>
            <a:r>
              <a:rPr lang="en-US" dirty="0"/>
              <a:t>We do ask for input at WNMU—focus groups, engagement surveys</a:t>
            </a:r>
          </a:p>
          <a:p>
            <a:r>
              <a:rPr lang="en-US" dirty="0"/>
              <a:t> </a:t>
            </a:r>
          </a:p>
          <a:p>
            <a:r>
              <a:rPr lang="en-US" dirty="0"/>
              <a:t>What is different or special about a stay interview?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Real-time feedback for the supervisor</a:t>
            </a:r>
          </a:p>
          <a:p>
            <a:r>
              <a:rPr lang="en-US" dirty="0"/>
              <a:t>Focus on individual employee—including top performers</a:t>
            </a:r>
          </a:p>
          <a:p>
            <a:r>
              <a:rPr lang="en-US" dirty="0"/>
              <a:t>Puts managers in the “solution seat”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Do not dismiss or trivialize an employee’s answers or opinions even if you do not agree with them.</a:t>
            </a:r>
          </a:p>
          <a:p>
            <a:r>
              <a:rPr lang="en-US" dirty="0"/>
              <a:t>Avoiding defensiveness and staying receptive to feedback is critical</a:t>
            </a:r>
          </a:p>
          <a:p>
            <a:r>
              <a:rPr lang="en-US" dirty="0"/>
              <a:t>Avoid making promises or committing to changes prematurely.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 honest and open to the process. Managers cannot read your mind and won’t know your needs unless you voice them.  Your participation is needed to make the process a productive one!</a:t>
            </a:r>
          </a:p>
          <a:p>
            <a:endParaRPr lang="en-US"/>
          </a:p>
          <a:p>
            <a:r>
              <a:rPr lang="en-US"/>
              <a:t>Stay interviews are designed to be a safe space for you to openly communicate interests, opinions and share pain points for your supervisor’s consideration. This is not the time for negotiations, nor is there a guarantee that your manager will be able to implement all your suggestions.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hyperlink" Target="https://prodev.wnmu.edu/supervisormanager-resourc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prodev.wnmu.edu/wp-content/uploads/sites/120/2024/05/WNMU-Succession-Planning-Toolkit.pdf" TargetMode="External"/><Relationship Id="rId4" Type="http://schemas.openxmlformats.org/officeDocument/2006/relationships/hyperlink" Target="https://prodev.wnmu.edu/wp-content/uploads/sites/120/2023/01/Career-Development-Tool-WNMU-4.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goodreads.com/work/quotes/92741322"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p:cNvSpPr/>
          <p:nvPr/>
        </p:nvSpPr>
        <p:spPr>
          <a:xfrm>
            <a:off x="10529600" y="837524"/>
            <a:ext cx="12065781" cy="8611951"/>
          </a:xfrm>
          <a:custGeom>
            <a:avLst/>
            <a:gdLst/>
            <a:ahLst/>
            <a:cxnLst/>
            <a:rect l="l" t="t" r="r" b="b"/>
            <a:pathLst>
              <a:path w="12065781" h="8611951">
                <a:moveTo>
                  <a:pt x="0" y="0"/>
                </a:moveTo>
                <a:lnTo>
                  <a:pt x="12065781" y="0"/>
                </a:lnTo>
                <a:lnTo>
                  <a:pt x="12065781" y="8611952"/>
                </a:lnTo>
                <a:lnTo>
                  <a:pt x="0" y="86119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529600" y="2315118"/>
            <a:ext cx="9945207" cy="7558358"/>
          </a:xfrm>
          <a:custGeom>
            <a:avLst/>
            <a:gdLst/>
            <a:ahLst/>
            <a:cxnLst/>
            <a:rect l="l" t="t" r="r" b="b"/>
            <a:pathLst>
              <a:path w="9945207" h="7558358">
                <a:moveTo>
                  <a:pt x="9945207" y="0"/>
                </a:moveTo>
                <a:lnTo>
                  <a:pt x="0" y="0"/>
                </a:lnTo>
                <a:lnTo>
                  <a:pt x="0" y="7558358"/>
                </a:lnTo>
                <a:lnTo>
                  <a:pt x="9945207" y="7558358"/>
                </a:lnTo>
                <a:lnTo>
                  <a:pt x="994520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123950" y="2552415"/>
            <a:ext cx="9072134" cy="2797397"/>
          </a:xfrm>
          <a:prstGeom prst="rect">
            <a:avLst/>
          </a:prstGeom>
        </p:spPr>
        <p:txBody>
          <a:bodyPr lIns="0" tIns="0" rIns="0" bIns="0" rtlCol="0" anchor="t">
            <a:spAutoFit/>
          </a:bodyPr>
          <a:lstStyle/>
          <a:p>
            <a:pPr algn="l">
              <a:lnSpc>
                <a:spcPts val="10758"/>
              </a:lnSpc>
            </a:pPr>
            <a:r>
              <a:rPr lang="en-US" sz="10758" u="sng" spc="-537">
                <a:solidFill>
                  <a:srgbClr val="F54F66"/>
                </a:solidFill>
                <a:latin typeface="Canva Sans Medium"/>
              </a:rPr>
              <a:t>Stay Interviews</a:t>
            </a:r>
          </a:p>
        </p:txBody>
      </p:sp>
      <p:sp>
        <p:nvSpPr>
          <p:cNvPr id="5" name="TextBox 5"/>
          <p:cNvSpPr txBox="1"/>
          <p:nvPr/>
        </p:nvSpPr>
        <p:spPr>
          <a:xfrm>
            <a:off x="1123950" y="5675718"/>
            <a:ext cx="5762282" cy="418579"/>
          </a:xfrm>
          <a:prstGeom prst="rect">
            <a:avLst/>
          </a:prstGeom>
        </p:spPr>
        <p:txBody>
          <a:bodyPr lIns="0" tIns="0" rIns="0" bIns="0" rtlCol="0" anchor="t">
            <a:spAutoFit/>
          </a:bodyPr>
          <a:lstStyle/>
          <a:p>
            <a:pPr algn="l">
              <a:lnSpc>
                <a:spcPts val="3480"/>
              </a:lnSpc>
              <a:spcBef>
                <a:spcPct val="0"/>
              </a:spcBef>
            </a:pPr>
            <a:r>
              <a:rPr lang="en-US" sz="2485">
                <a:solidFill>
                  <a:srgbClr val="201E21"/>
                </a:solidFill>
                <a:latin typeface="Canva Sans Bold"/>
              </a:rPr>
              <a:t>We won’t know if we don’t ask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p:cNvSpPr/>
          <p:nvPr/>
        </p:nvSpPr>
        <p:spPr>
          <a:xfrm>
            <a:off x="-657214" y="-1868808"/>
            <a:ext cx="11092289" cy="8249890"/>
          </a:xfrm>
          <a:custGeom>
            <a:avLst/>
            <a:gdLst/>
            <a:ahLst/>
            <a:cxnLst/>
            <a:rect l="l" t="t" r="r" b="b"/>
            <a:pathLst>
              <a:path w="11092289" h="8249890">
                <a:moveTo>
                  <a:pt x="0" y="0"/>
                </a:moveTo>
                <a:lnTo>
                  <a:pt x="11092289" y="0"/>
                </a:lnTo>
                <a:lnTo>
                  <a:pt x="11092289" y="8249889"/>
                </a:lnTo>
                <a:lnTo>
                  <a:pt x="0" y="82498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028700" y="6127469"/>
            <a:ext cx="1023894" cy="102389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5" name="TextBox 5"/>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01</a:t>
              </a:r>
            </a:p>
          </p:txBody>
        </p:sp>
      </p:grpSp>
      <p:grpSp>
        <p:nvGrpSpPr>
          <p:cNvPr id="6" name="Group 6"/>
          <p:cNvGrpSpPr/>
          <p:nvPr/>
        </p:nvGrpSpPr>
        <p:grpSpPr>
          <a:xfrm>
            <a:off x="10521766" y="6127469"/>
            <a:ext cx="1023894" cy="10238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02</a:t>
              </a:r>
            </a:p>
          </p:txBody>
        </p:sp>
      </p:grpSp>
      <p:sp>
        <p:nvSpPr>
          <p:cNvPr id="9" name="TextBox 9"/>
          <p:cNvSpPr txBox="1"/>
          <p:nvPr/>
        </p:nvSpPr>
        <p:spPr>
          <a:xfrm>
            <a:off x="10987129" y="1465318"/>
            <a:ext cx="5851668" cy="2362200"/>
          </a:xfrm>
          <a:prstGeom prst="rect">
            <a:avLst/>
          </a:prstGeom>
        </p:spPr>
        <p:txBody>
          <a:bodyPr lIns="0" tIns="0" rIns="0" bIns="0" rtlCol="0" anchor="t">
            <a:spAutoFit/>
          </a:bodyPr>
          <a:lstStyle/>
          <a:p>
            <a:pPr marL="0" lvl="0" indent="0" algn="r">
              <a:lnSpc>
                <a:spcPts val="9359"/>
              </a:lnSpc>
              <a:spcBef>
                <a:spcPct val="0"/>
              </a:spcBef>
            </a:pPr>
            <a:r>
              <a:rPr lang="en-US" sz="7799" u="sng" spc="-389">
                <a:solidFill>
                  <a:srgbClr val="F54F66"/>
                </a:solidFill>
                <a:latin typeface="Canva Sans"/>
              </a:rPr>
              <a:t>Managers will want to</a:t>
            </a:r>
          </a:p>
        </p:txBody>
      </p:sp>
      <p:sp>
        <p:nvSpPr>
          <p:cNvPr id="10" name="TextBox 10"/>
          <p:cNvSpPr txBox="1"/>
          <p:nvPr/>
        </p:nvSpPr>
        <p:spPr>
          <a:xfrm>
            <a:off x="2582980" y="6193647"/>
            <a:ext cx="4611901" cy="976630"/>
          </a:xfrm>
          <a:prstGeom prst="rect">
            <a:avLst/>
          </a:prstGeom>
        </p:spPr>
        <p:txBody>
          <a:bodyPr lIns="0" tIns="0" rIns="0" bIns="0" rtlCol="0" anchor="t">
            <a:spAutoFit/>
          </a:bodyPr>
          <a:lstStyle/>
          <a:p>
            <a:pPr algn="just">
              <a:lnSpc>
                <a:spcPts val="3920"/>
              </a:lnSpc>
              <a:spcBef>
                <a:spcPct val="0"/>
              </a:spcBef>
            </a:pPr>
            <a:r>
              <a:rPr lang="en-US" sz="2800">
                <a:solidFill>
                  <a:srgbClr val="201E21"/>
                </a:solidFill>
                <a:latin typeface="Canva Sans"/>
              </a:rPr>
              <a:t>Create an atmosphere for open, candid conversation</a:t>
            </a:r>
          </a:p>
        </p:txBody>
      </p:sp>
      <p:sp>
        <p:nvSpPr>
          <p:cNvPr id="11" name="TextBox 11"/>
          <p:cNvSpPr txBox="1"/>
          <p:nvPr/>
        </p:nvSpPr>
        <p:spPr>
          <a:xfrm>
            <a:off x="12215178" y="5957244"/>
            <a:ext cx="5044122" cy="1967230"/>
          </a:xfrm>
          <a:prstGeom prst="rect">
            <a:avLst/>
          </a:prstGeom>
        </p:spPr>
        <p:txBody>
          <a:bodyPr lIns="0" tIns="0" rIns="0" bIns="0" rtlCol="0" anchor="t">
            <a:spAutoFit/>
          </a:bodyPr>
          <a:lstStyle/>
          <a:p>
            <a:pPr algn="just">
              <a:lnSpc>
                <a:spcPts val="3920"/>
              </a:lnSpc>
              <a:spcBef>
                <a:spcPct val="0"/>
              </a:spcBef>
            </a:pPr>
            <a:r>
              <a:rPr lang="en-US" sz="2800">
                <a:solidFill>
                  <a:srgbClr val="201E21"/>
                </a:solidFill>
                <a:latin typeface="Canva Sans"/>
              </a:rPr>
              <a:t>Focus on the employee – not yourself or the challenges in your department – just listen and learn!</a:t>
            </a:r>
          </a:p>
        </p:txBody>
      </p:sp>
      <p:grpSp>
        <p:nvGrpSpPr>
          <p:cNvPr id="12" name="Group 12"/>
          <p:cNvGrpSpPr/>
          <p:nvPr/>
        </p:nvGrpSpPr>
        <p:grpSpPr>
          <a:xfrm>
            <a:off x="1028700" y="7924474"/>
            <a:ext cx="1023894" cy="102389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03</a:t>
              </a:r>
            </a:p>
          </p:txBody>
        </p:sp>
      </p:grpSp>
      <p:grpSp>
        <p:nvGrpSpPr>
          <p:cNvPr id="15" name="Group 15"/>
          <p:cNvGrpSpPr/>
          <p:nvPr/>
        </p:nvGrpSpPr>
        <p:grpSpPr>
          <a:xfrm>
            <a:off x="10521766" y="7924474"/>
            <a:ext cx="1023894" cy="102389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04</a:t>
              </a:r>
            </a:p>
          </p:txBody>
        </p:sp>
      </p:grpSp>
      <p:sp>
        <p:nvSpPr>
          <p:cNvPr id="18" name="TextBox 18"/>
          <p:cNvSpPr txBox="1"/>
          <p:nvPr/>
        </p:nvSpPr>
        <p:spPr>
          <a:xfrm>
            <a:off x="2582980" y="8200201"/>
            <a:ext cx="4611901" cy="481330"/>
          </a:xfrm>
          <a:prstGeom prst="rect">
            <a:avLst/>
          </a:prstGeom>
        </p:spPr>
        <p:txBody>
          <a:bodyPr lIns="0" tIns="0" rIns="0" bIns="0" rtlCol="0" anchor="t">
            <a:spAutoFit/>
          </a:bodyPr>
          <a:lstStyle/>
          <a:p>
            <a:pPr algn="just">
              <a:lnSpc>
                <a:spcPts val="3920"/>
              </a:lnSpc>
              <a:spcBef>
                <a:spcPct val="0"/>
              </a:spcBef>
            </a:pPr>
            <a:r>
              <a:rPr lang="en-US" sz="2800">
                <a:solidFill>
                  <a:srgbClr val="201E21"/>
                </a:solidFill>
                <a:latin typeface="Canva Sans"/>
              </a:rPr>
              <a:t>Take notes</a:t>
            </a:r>
          </a:p>
        </p:txBody>
      </p:sp>
      <p:sp>
        <p:nvSpPr>
          <p:cNvPr id="19" name="TextBox 19"/>
          <p:cNvSpPr txBox="1"/>
          <p:nvPr/>
        </p:nvSpPr>
        <p:spPr>
          <a:xfrm>
            <a:off x="12215178" y="8200201"/>
            <a:ext cx="5044122" cy="481330"/>
          </a:xfrm>
          <a:prstGeom prst="rect">
            <a:avLst/>
          </a:prstGeom>
        </p:spPr>
        <p:txBody>
          <a:bodyPr lIns="0" tIns="0" rIns="0" bIns="0" rtlCol="0" anchor="t">
            <a:spAutoFit/>
          </a:bodyPr>
          <a:lstStyle/>
          <a:p>
            <a:pPr algn="just">
              <a:lnSpc>
                <a:spcPts val="3920"/>
              </a:lnSpc>
              <a:spcBef>
                <a:spcPct val="0"/>
              </a:spcBef>
            </a:pPr>
            <a:r>
              <a:rPr lang="en-US" sz="2800">
                <a:solidFill>
                  <a:srgbClr val="201E21"/>
                </a:solidFill>
                <a:latin typeface="Canva Sans"/>
              </a:rPr>
              <a:t>Follow up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p:cNvSpPr/>
          <p:nvPr/>
        </p:nvSpPr>
        <p:spPr>
          <a:xfrm>
            <a:off x="8066172" y="2450003"/>
            <a:ext cx="9193128" cy="5067712"/>
          </a:xfrm>
          <a:custGeom>
            <a:avLst/>
            <a:gdLst/>
            <a:ahLst/>
            <a:cxnLst/>
            <a:rect l="l" t="t" r="r" b="b"/>
            <a:pathLst>
              <a:path w="9193128" h="5067712">
                <a:moveTo>
                  <a:pt x="0" y="0"/>
                </a:moveTo>
                <a:lnTo>
                  <a:pt x="9193128" y="0"/>
                </a:lnTo>
                <a:lnTo>
                  <a:pt x="9193128" y="5067712"/>
                </a:lnTo>
                <a:lnTo>
                  <a:pt x="0" y="5067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8814983" y="1689446"/>
            <a:ext cx="8079658" cy="6908107"/>
          </a:xfrm>
          <a:custGeom>
            <a:avLst/>
            <a:gdLst/>
            <a:ahLst/>
            <a:cxnLst/>
            <a:rect l="l" t="t" r="r" b="b"/>
            <a:pathLst>
              <a:path w="8079658" h="6908107">
                <a:moveTo>
                  <a:pt x="0" y="0"/>
                </a:moveTo>
                <a:lnTo>
                  <a:pt x="8079658" y="0"/>
                </a:lnTo>
                <a:lnTo>
                  <a:pt x="8079658" y="6908108"/>
                </a:lnTo>
                <a:lnTo>
                  <a:pt x="0" y="6908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1028700"/>
            <a:ext cx="5587728" cy="2370708"/>
          </a:xfrm>
          <a:prstGeom prst="rect">
            <a:avLst/>
          </a:prstGeom>
        </p:spPr>
        <p:txBody>
          <a:bodyPr lIns="0" tIns="0" rIns="0" bIns="0" rtlCol="0" anchor="t">
            <a:spAutoFit/>
          </a:bodyPr>
          <a:lstStyle/>
          <a:p>
            <a:pPr marL="0" lvl="0" indent="0" algn="l">
              <a:lnSpc>
                <a:spcPts val="9359"/>
              </a:lnSpc>
              <a:spcBef>
                <a:spcPct val="0"/>
              </a:spcBef>
            </a:pPr>
            <a:r>
              <a:rPr lang="en-US" sz="7799" u="sng" spc="-389">
                <a:solidFill>
                  <a:srgbClr val="201E21"/>
                </a:solidFill>
                <a:latin typeface="Canva Sans"/>
              </a:rPr>
              <a:t>Employees will want to</a:t>
            </a:r>
          </a:p>
        </p:txBody>
      </p:sp>
      <p:sp>
        <p:nvSpPr>
          <p:cNvPr id="5" name="TextBox 5"/>
          <p:cNvSpPr txBox="1"/>
          <p:nvPr/>
        </p:nvSpPr>
        <p:spPr>
          <a:xfrm>
            <a:off x="1028700" y="5037931"/>
            <a:ext cx="5587728" cy="815339"/>
          </a:xfrm>
          <a:prstGeom prst="rect">
            <a:avLst/>
          </a:prstGeom>
        </p:spPr>
        <p:txBody>
          <a:bodyPr lIns="0" tIns="0" rIns="0" bIns="0" rtlCol="0" anchor="t">
            <a:spAutoFit/>
          </a:bodyPr>
          <a:lstStyle/>
          <a:p>
            <a:pPr algn="l">
              <a:lnSpc>
                <a:spcPts val="3360"/>
              </a:lnSpc>
              <a:spcBef>
                <a:spcPct val="0"/>
              </a:spcBef>
            </a:pPr>
            <a:r>
              <a:rPr lang="en-US" sz="2400">
                <a:solidFill>
                  <a:srgbClr val="201E21"/>
                </a:solidFill>
                <a:latin typeface="Canva Sans"/>
              </a:rPr>
              <a:t>Be open to sharing your perspective, interests and ideas</a:t>
            </a:r>
          </a:p>
        </p:txBody>
      </p:sp>
      <p:sp>
        <p:nvSpPr>
          <p:cNvPr id="6" name="TextBox 6"/>
          <p:cNvSpPr txBox="1"/>
          <p:nvPr/>
        </p:nvSpPr>
        <p:spPr>
          <a:xfrm>
            <a:off x="1028700" y="4395629"/>
            <a:ext cx="1810337" cy="406458"/>
          </a:xfrm>
          <a:prstGeom prst="rect">
            <a:avLst/>
          </a:prstGeom>
        </p:spPr>
        <p:txBody>
          <a:bodyPr lIns="0" tIns="0" rIns="0" bIns="0" rtlCol="0" anchor="t">
            <a:spAutoFit/>
          </a:bodyPr>
          <a:lstStyle/>
          <a:p>
            <a:pPr algn="l">
              <a:lnSpc>
                <a:spcPts val="3360"/>
              </a:lnSpc>
              <a:spcBef>
                <a:spcPct val="0"/>
              </a:spcBef>
            </a:pPr>
            <a:r>
              <a:rPr lang="en-US" sz="2400" dirty="0">
                <a:solidFill>
                  <a:srgbClr val="201E21"/>
                </a:solidFill>
                <a:latin typeface="Canva Sans Bold"/>
              </a:rPr>
              <a:t>First </a:t>
            </a:r>
          </a:p>
        </p:txBody>
      </p:sp>
      <p:sp>
        <p:nvSpPr>
          <p:cNvPr id="7" name="TextBox 7"/>
          <p:cNvSpPr txBox="1"/>
          <p:nvPr/>
        </p:nvSpPr>
        <p:spPr>
          <a:xfrm>
            <a:off x="1028700" y="6966504"/>
            <a:ext cx="5587728" cy="2072639"/>
          </a:xfrm>
          <a:prstGeom prst="rect">
            <a:avLst/>
          </a:prstGeom>
        </p:spPr>
        <p:txBody>
          <a:bodyPr lIns="0" tIns="0" rIns="0" bIns="0" rtlCol="0" anchor="t">
            <a:spAutoFit/>
          </a:bodyPr>
          <a:lstStyle/>
          <a:p>
            <a:pPr algn="l">
              <a:lnSpc>
                <a:spcPts val="3360"/>
              </a:lnSpc>
            </a:pPr>
            <a:r>
              <a:rPr lang="en-US" sz="2400">
                <a:solidFill>
                  <a:srgbClr val="201E21"/>
                </a:solidFill>
                <a:latin typeface="Canva Sans"/>
              </a:rPr>
              <a:t>Manage your expectations</a:t>
            </a:r>
          </a:p>
          <a:p>
            <a:pPr marL="518165" lvl="1" indent="-259082" algn="l">
              <a:lnSpc>
                <a:spcPts val="3360"/>
              </a:lnSpc>
              <a:buFont typeface="Arial"/>
              <a:buChar char="•"/>
            </a:pPr>
            <a:r>
              <a:rPr lang="en-US" sz="2400">
                <a:solidFill>
                  <a:srgbClr val="201E21"/>
                </a:solidFill>
                <a:latin typeface="Canva Sans"/>
              </a:rPr>
              <a:t>Not the time for negotiations</a:t>
            </a:r>
          </a:p>
          <a:p>
            <a:pPr marL="518165" lvl="1" indent="-259082" algn="l">
              <a:lnSpc>
                <a:spcPts val="3360"/>
              </a:lnSpc>
              <a:buFont typeface="Arial"/>
              <a:buChar char="•"/>
            </a:pPr>
            <a:r>
              <a:rPr lang="en-US" sz="2400">
                <a:solidFill>
                  <a:srgbClr val="201E21"/>
                </a:solidFill>
                <a:latin typeface="Canva Sans"/>
              </a:rPr>
              <a:t>No guarantee your suggestions will be implemented</a:t>
            </a:r>
          </a:p>
          <a:p>
            <a:pPr algn="l">
              <a:lnSpc>
                <a:spcPts val="3360"/>
              </a:lnSpc>
              <a:spcBef>
                <a:spcPct val="0"/>
              </a:spcBef>
            </a:pPr>
            <a:endParaRPr lang="en-US" sz="2400">
              <a:solidFill>
                <a:srgbClr val="201E21"/>
              </a:solidFill>
              <a:latin typeface="Canva Sans"/>
            </a:endParaRPr>
          </a:p>
        </p:txBody>
      </p:sp>
      <p:sp>
        <p:nvSpPr>
          <p:cNvPr id="8" name="TextBox 8"/>
          <p:cNvSpPr txBox="1"/>
          <p:nvPr/>
        </p:nvSpPr>
        <p:spPr>
          <a:xfrm>
            <a:off x="1028700" y="6324202"/>
            <a:ext cx="2793864" cy="406458"/>
          </a:xfrm>
          <a:prstGeom prst="rect">
            <a:avLst/>
          </a:prstGeom>
        </p:spPr>
        <p:txBody>
          <a:bodyPr lIns="0" tIns="0" rIns="0" bIns="0" rtlCol="0" anchor="t">
            <a:spAutoFit/>
          </a:bodyPr>
          <a:lstStyle/>
          <a:p>
            <a:pPr algn="l">
              <a:lnSpc>
                <a:spcPts val="3360"/>
              </a:lnSpc>
              <a:spcBef>
                <a:spcPct val="0"/>
              </a:spcBef>
            </a:pPr>
            <a:r>
              <a:rPr lang="en-US" sz="2400" dirty="0">
                <a:solidFill>
                  <a:srgbClr val="201E21"/>
                </a:solidFill>
                <a:latin typeface="Canva Sans Bold"/>
              </a:rPr>
              <a:t>Second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7481888" y="2754971"/>
            <a:ext cx="10380914" cy="6686550"/>
          </a:xfrm>
          <a:prstGeom prst="rect">
            <a:avLst/>
          </a:prstGeom>
        </p:spPr>
        <p:txBody>
          <a:bodyPr lIns="0" tIns="0" rIns="0" bIns="0" rtlCol="0" anchor="t">
            <a:spAutoFit/>
          </a:bodyPr>
          <a:lstStyle/>
          <a:p>
            <a:pPr algn="l">
              <a:lnSpc>
                <a:spcPts val="4124"/>
              </a:lnSpc>
            </a:pPr>
            <a:r>
              <a:rPr lang="en-US" sz="3437" spc="-171" dirty="0">
                <a:solidFill>
                  <a:srgbClr val="201E21"/>
                </a:solidFill>
                <a:latin typeface="Canva Sans"/>
              </a:rPr>
              <a:t>What do you look forward to each day when you commute to work?</a:t>
            </a:r>
          </a:p>
          <a:p>
            <a:pPr algn="l">
              <a:lnSpc>
                <a:spcPts val="4124"/>
              </a:lnSpc>
            </a:pPr>
            <a:endParaRPr lang="en-US" sz="3437" spc="-171" dirty="0">
              <a:solidFill>
                <a:srgbClr val="201E21"/>
              </a:solidFill>
              <a:latin typeface="Canva Sans"/>
            </a:endParaRPr>
          </a:p>
          <a:p>
            <a:pPr algn="l">
              <a:lnSpc>
                <a:spcPts val="4124"/>
              </a:lnSpc>
            </a:pPr>
            <a:r>
              <a:rPr lang="en-US" sz="3437" spc="-171" dirty="0">
                <a:solidFill>
                  <a:srgbClr val="201E21"/>
                </a:solidFill>
                <a:latin typeface="Canva Sans"/>
              </a:rPr>
              <a:t>What are you learning here, and what do you want to learn?</a:t>
            </a:r>
          </a:p>
          <a:p>
            <a:pPr algn="l">
              <a:lnSpc>
                <a:spcPts val="4124"/>
              </a:lnSpc>
            </a:pPr>
            <a:endParaRPr lang="en-US" sz="3437" spc="-171" dirty="0">
              <a:solidFill>
                <a:srgbClr val="201E21"/>
              </a:solidFill>
              <a:latin typeface="Canva Sans"/>
            </a:endParaRPr>
          </a:p>
          <a:p>
            <a:pPr algn="l">
              <a:lnSpc>
                <a:spcPts val="4124"/>
              </a:lnSpc>
            </a:pPr>
            <a:r>
              <a:rPr lang="en-US" sz="3437" spc="-171" dirty="0">
                <a:solidFill>
                  <a:srgbClr val="201E21"/>
                </a:solidFill>
                <a:latin typeface="Canva Sans"/>
              </a:rPr>
              <a:t>Why do you stay here?</a:t>
            </a:r>
          </a:p>
          <a:p>
            <a:pPr algn="l">
              <a:lnSpc>
                <a:spcPts val="4124"/>
              </a:lnSpc>
            </a:pPr>
            <a:endParaRPr lang="en-US" sz="3437" spc="-171" dirty="0">
              <a:solidFill>
                <a:srgbClr val="201E21"/>
              </a:solidFill>
              <a:latin typeface="Canva Sans"/>
            </a:endParaRPr>
          </a:p>
          <a:p>
            <a:pPr algn="l">
              <a:lnSpc>
                <a:spcPts val="4124"/>
              </a:lnSpc>
            </a:pPr>
            <a:r>
              <a:rPr lang="en-US" sz="3437" spc="-171" dirty="0">
                <a:solidFill>
                  <a:srgbClr val="201E21"/>
                </a:solidFill>
                <a:latin typeface="Canva Sans"/>
              </a:rPr>
              <a:t>When was the last time you thought about leaving and what prompted it?</a:t>
            </a:r>
          </a:p>
          <a:p>
            <a:pPr algn="l">
              <a:lnSpc>
                <a:spcPts val="4124"/>
              </a:lnSpc>
            </a:pPr>
            <a:endParaRPr lang="en-US" sz="3437" spc="-171" dirty="0">
              <a:solidFill>
                <a:srgbClr val="201E21"/>
              </a:solidFill>
              <a:latin typeface="Canva Sans"/>
            </a:endParaRPr>
          </a:p>
          <a:p>
            <a:pPr algn="l">
              <a:lnSpc>
                <a:spcPts val="4124"/>
              </a:lnSpc>
            </a:pPr>
            <a:r>
              <a:rPr lang="en-US" sz="3437" spc="-171" dirty="0">
                <a:solidFill>
                  <a:srgbClr val="201E21"/>
                </a:solidFill>
                <a:latin typeface="Canva Sans"/>
              </a:rPr>
              <a:t>What can I do to make your job better for you?</a:t>
            </a:r>
          </a:p>
          <a:p>
            <a:pPr marL="0" lvl="0" indent="0" algn="l">
              <a:lnSpc>
                <a:spcPts val="4124"/>
              </a:lnSpc>
            </a:pPr>
            <a:endParaRPr lang="en-US" sz="3437" spc="-171" dirty="0">
              <a:solidFill>
                <a:srgbClr val="201E21"/>
              </a:solidFill>
              <a:latin typeface="Canva Sans"/>
            </a:endParaRPr>
          </a:p>
        </p:txBody>
      </p:sp>
      <p:sp>
        <p:nvSpPr>
          <p:cNvPr id="3" name="Freeform 3"/>
          <p:cNvSpPr/>
          <p:nvPr/>
        </p:nvSpPr>
        <p:spPr>
          <a:xfrm>
            <a:off x="1028700" y="1496280"/>
            <a:ext cx="4867264" cy="6891701"/>
          </a:xfrm>
          <a:custGeom>
            <a:avLst/>
            <a:gdLst/>
            <a:ahLst/>
            <a:cxnLst/>
            <a:rect l="l" t="t" r="r" b="b"/>
            <a:pathLst>
              <a:path w="4867264" h="6891701">
                <a:moveTo>
                  <a:pt x="0" y="0"/>
                </a:moveTo>
                <a:lnTo>
                  <a:pt x="4867264" y="0"/>
                </a:lnTo>
                <a:lnTo>
                  <a:pt x="4867264" y="6891701"/>
                </a:lnTo>
                <a:lnTo>
                  <a:pt x="0" y="68917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107681" y="2111499"/>
            <a:ext cx="4258003" cy="6679220"/>
          </a:xfrm>
          <a:custGeom>
            <a:avLst/>
            <a:gdLst/>
            <a:ahLst/>
            <a:cxnLst/>
            <a:rect l="l" t="t" r="r" b="b"/>
            <a:pathLst>
              <a:path w="4258003" h="6679220">
                <a:moveTo>
                  <a:pt x="0" y="0"/>
                </a:moveTo>
                <a:lnTo>
                  <a:pt x="4258003" y="0"/>
                </a:lnTo>
                <a:lnTo>
                  <a:pt x="4258003" y="6679221"/>
                </a:lnTo>
                <a:lnTo>
                  <a:pt x="0" y="6679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7386638" y="1327931"/>
            <a:ext cx="3941065" cy="779180"/>
            <a:chOff x="0" y="0"/>
            <a:chExt cx="2055557" cy="406400"/>
          </a:xfrm>
        </p:grpSpPr>
        <p:sp>
          <p:nvSpPr>
            <p:cNvPr id="6" name="Freeform 6"/>
            <p:cNvSpPr/>
            <p:nvPr/>
          </p:nvSpPr>
          <p:spPr>
            <a:xfrm>
              <a:off x="0" y="0"/>
              <a:ext cx="2055557" cy="406400"/>
            </a:xfrm>
            <a:custGeom>
              <a:avLst/>
              <a:gdLst/>
              <a:ahLst/>
              <a:cxnLst/>
              <a:rect l="l" t="t" r="r" b="b"/>
              <a:pathLst>
                <a:path w="2055557" h="406400">
                  <a:moveTo>
                    <a:pt x="1852357" y="0"/>
                  </a:moveTo>
                  <a:cubicBezTo>
                    <a:pt x="1964581" y="0"/>
                    <a:pt x="2055557" y="90976"/>
                    <a:pt x="2055557" y="203200"/>
                  </a:cubicBezTo>
                  <a:cubicBezTo>
                    <a:pt x="2055557" y="315424"/>
                    <a:pt x="1964581" y="406400"/>
                    <a:pt x="1852357"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7" name="TextBox 7"/>
            <p:cNvSpPr txBox="1"/>
            <p:nvPr/>
          </p:nvSpPr>
          <p:spPr>
            <a:xfrm>
              <a:off x="0" y="-57150"/>
              <a:ext cx="2055557" cy="463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Sample Questions</a:t>
              </a:r>
            </a:p>
          </p:txBody>
        </p:sp>
      </p:grpSp>
      <p:sp>
        <p:nvSpPr>
          <p:cNvPr id="8" name="AutoShape 8"/>
          <p:cNvSpPr/>
          <p:nvPr/>
        </p:nvSpPr>
        <p:spPr>
          <a:xfrm>
            <a:off x="14617199" y="1717521"/>
            <a:ext cx="2642101" cy="9525"/>
          </a:xfrm>
          <a:prstGeom prst="line">
            <a:avLst/>
          </a:prstGeom>
          <a:ln w="19050" cap="flat">
            <a:solidFill>
              <a:srgbClr val="201E21"/>
            </a:solidFill>
            <a:prstDash val="solid"/>
            <a:headEnd type="none" w="sm" len="sm"/>
            <a:tailEnd type="none" w="sm" len="sm"/>
          </a:ln>
        </p:spPr>
        <p:txBody>
          <a:bodyPr/>
          <a:lstStyle/>
          <a:p>
            <a:endParaRPr lang="en-US"/>
          </a:p>
        </p:txBody>
      </p:sp>
      <p:grpSp>
        <p:nvGrpSpPr>
          <p:cNvPr id="9" name="Group 9"/>
          <p:cNvGrpSpPr/>
          <p:nvPr/>
        </p:nvGrpSpPr>
        <p:grpSpPr>
          <a:xfrm>
            <a:off x="6253727" y="2754971"/>
            <a:ext cx="870398" cy="8703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dirty="0">
                  <a:solidFill>
                    <a:srgbClr val="F54F66"/>
                  </a:solidFill>
                  <a:latin typeface="Canva Sans Bold"/>
                </a:rPr>
                <a:t>01</a:t>
              </a:r>
            </a:p>
          </p:txBody>
        </p:sp>
      </p:grpSp>
      <p:grpSp>
        <p:nvGrpSpPr>
          <p:cNvPr id="12" name="Group 12"/>
          <p:cNvGrpSpPr/>
          <p:nvPr/>
        </p:nvGrpSpPr>
        <p:grpSpPr>
          <a:xfrm>
            <a:off x="6253727" y="4170642"/>
            <a:ext cx="870398" cy="87039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dirty="0">
                  <a:solidFill>
                    <a:srgbClr val="F54F66"/>
                  </a:solidFill>
                  <a:latin typeface="Canva Sans Bold"/>
                </a:rPr>
                <a:t>02</a:t>
              </a:r>
            </a:p>
          </p:txBody>
        </p:sp>
      </p:grpSp>
      <p:grpSp>
        <p:nvGrpSpPr>
          <p:cNvPr id="15" name="Group 15"/>
          <p:cNvGrpSpPr/>
          <p:nvPr/>
        </p:nvGrpSpPr>
        <p:grpSpPr>
          <a:xfrm>
            <a:off x="6253727" y="6939850"/>
            <a:ext cx="870398" cy="87039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dirty="0">
                  <a:solidFill>
                    <a:srgbClr val="F54F66"/>
                  </a:solidFill>
                  <a:latin typeface="Canva Sans Bold"/>
                </a:rPr>
                <a:t>04</a:t>
              </a:r>
            </a:p>
          </p:txBody>
        </p:sp>
      </p:grpSp>
      <p:grpSp>
        <p:nvGrpSpPr>
          <p:cNvPr id="18" name="Group 18"/>
          <p:cNvGrpSpPr/>
          <p:nvPr/>
        </p:nvGrpSpPr>
        <p:grpSpPr>
          <a:xfrm>
            <a:off x="6253727" y="8355521"/>
            <a:ext cx="870398" cy="87039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dirty="0">
                  <a:solidFill>
                    <a:srgbClr val="F54F66"/>
                  </a:solidFill>
                  <a:latin typeface="Canva Sans Bold"/>
                </a:rPr>
                <a:t>05</a:t>
              </a:r>
            </a:p>
          </p:txBody>
        </p:sp>
      </p:grpSp>
      <p:grpSp>
        <p:nvGrpSpPr>
          <p:cNvPr id="28" name="Group 13">
            <a:extLst>
              <a:ext uri="{FF2B5EF4-FFF2-40B4-BE49-F238E27FC236}">
                <a16:creationId xmlns:a16="http://schemas.microsoft.com/office/drawing/2014/main" id="{65E35D05-883D-A73D-17C4-392683A5B18C}"/>
              </a:ext>
            </a:extLst>
          </p:cNvPr>
          <p:cNvGrpSpPr/>
          <p:nvPr/>
        </p:nvGrpSpPr>
        <p:grpSpPr>
          <a:xfrm>
            <a:off x="6267655" y="5753100"/>
            <a:ext cx="870398" cy="870398"/>
            <a:chOff x="24427" y="286188"/>
            <a:chExt cx="812800" cy="990725"/>
          </a:xfrm>
        </p:grpSpPr>
        <p:sp>
          <p:nvSpPr>
            <p:cNvPr id="29" name="Freeform 14">
              <a:extLst>
                <a:ext uri="{FF2B5EF4-FFF2-40B4-BE49-F238E27FC236}">
                  <a16:creationId xmlns:a16="http://schemas.microsoft.com/office/drawing/2014/main" id="{752659ED-9C45-7468-99ED-77AC272AC987}"/>
                </a:ext>
              </a:extLst>
            </p:cNvPr>
            <p:cNvSpPr/>
            <p:nvPr/>
          </p:nvSpPr>
          <p:spPr>
            <a:xfrm>
              <a:off x="24427" y="286188"/>
              <a:ext cx="812800" cy="99072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30" name="TextBox 15">
              <a:extLst>
                <a:ext uri="{FF2B5EF4-FFF2-40B4-BE49-F238E27FC236}">
                  <a16:creationId xmlns:a16="http://schemas.microsoft.com/office/drawing/2014/main" id="{E10A825B-F424-3194-4B18-5D664F4DA9CE}"/>
                </a:ext>
              </a:extLst>
            </p:cNvPr>
            <p:cNvSpPr txBox="1"/>
            <p:nvPr/>
          </p:nvSpPr>
          <p:spPr>
            <a:xfrm>
              <a:off x="76200" y="510588"/>
              <a:ext cx="660400" cy="516941"/>
            </a:xfrm>
            <a:prstGeom prst="rect">
              <a:avLst/>
            </a:prstGeom>
          </p:spPr>
          <p:txBody>
            <a:bodyPr lIns="50800" tIns="50800" rIns="50800" bIns="50800" rtlCol="0" anchor="ctr"/>
            <a:lstStyle/>
            <a:p>
              <a:pPr marL="0" lvl="0" indent="0" algn="ctr">
                <a:lnSpc>
                  <a:spcPts val="3920"/>
                </a:lnSpc>
                <a:spcBef>
                  <a:spcPct val="0"/>
                </a:spcBef>
              </a:pPr>
              <a:r>
                <a:rPr lang="en-US" sz="2800" dirty="0">
                  <a:solidFill>
                    <a:srgbClr val="F54F66"/>
                  </a:solidFill>
                  <a:latin typeface="Canva Sans Bold"/>
                </a:rPr>
                <a:t>03</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7481888" y="2049829"/>
            <a:ext cx="10380914" cy="8229600"/>
          </a:xfrm>
          <a:prstGeom prst="rect">
            <a:avLst/>
          </a:prstGeom>
        </p:spPr>
        <p:txBody>
          <a:bodyPr lIns="0" tIns="0" rIns="0" bIns="0" rtlCol="0" anchor="t">
            <a:spAutoFit/>
          </a:bodyPr>
          <a:lstStyle/>
          <a:p>
            <a:pPr algn="l">
              <a:lnSpc>
                <a:spcPts val="4124"/>
              </a:lnSpc>
            </a:pPr>
            <a:r>
              <a:rPr lang="en-US" sz="3437" spc="-171">
                <a:solidFill>
                  <a:srgbClr val="201E21"/>
                </a:solidFill>
                <a:latin typeface="Canva Sans"/>
              </a:rPr>
              <a:t>Feel heard</a:t>
            </a:r>
          </a:p>
          <a:p>
            <a:pPr algn="l">
              <a:lnSpc>
                <a:spcPts val="4124"/>
              </a:lnSpc>
            </a:pPr>
            <a:endParaRPr lang="en-US" sz="3437" spc="-171">
              <a:solidFill>
                <a:srgbClr val="201E21"/>
              </a:solidFill>
              <a:latin typeface="Canva Sans"/>
            </a:endParaRPr>
          </a:p>
          <a:p>
            <a:pPr algn="l">
              <a:lnSpc>
                <a:spcPts val="4124"/>
              </a:lnSpc>
            </a:pPr>
            <a:r>
              <a:rPr lang="en-US" sz="3437" spc="-171">
                <a:solidFill>
                  <a:srgbClr val="201E21"/>
                </a:solidFill>
                <a:latin typeface="Canva Sans"/>
              </a:rPr>
              <a:t>Trust their manager more – that they care, that they are open to feedback, that their employee’s perspectives matter</a:t>
            </a:r>
          </a:p>
          <a:p>
            <a:pPr algn="l">
              <a:lnSpc>
                <a:spcPts val="4124"/>
              </a:lnSpc>
            </a:pPr>
            <a:endParaRPr lang="en-US" sz="3437" spc="-171">
              <a:solidFill>
                <a:srgbClr val="201E21"/>
              </a:solidFill>
              <a:latin typeface="Canva Sans"/>
            </a:endParaRPr>
          </a:p>
          <a:p>
            <a:pPr algn="l">
              <a:lnSpc>
                <a:spcPts val="4124"/>
              </a:lnSpc>
            </a:pPr>
            <a:r>
              <a:rPr lang="en-US" sz="3437" spc="-171">
                <a:solidFill>
                  <a:srgbClr val="201E21"/>
                </a:solidFill>
                <a:latin typeface="Canva Sans"/>
              </a:rPr>
              <a:t>Better understand their own thoughts when they articulate them</a:t>
            </a:r>
          </a:p>
          <a:p>
            <a:pPr algn="l">
              <a:lnSpc>
                <a:spcPts val="4124"/>
              </a:lnSpc>
            </a:pPr>
            <a:endParaRPr lang="en-US" sz="3437" spc="-171">
              <a:solidFill>
                <a:srgbClr val="201E21"/>
              </a:solidFill>
              <a:latin typeface="Canva Sans"/>
            </a:endParaRPr>
          </a:p>
          <a:p>
            <a:pPr algn="l">
              <a:lnSpc>
                <a:spcPts val="4124"/>
              </a:lnSpc>
            </a:pPr>
            <a:r>
              <a:rPr lang="en-US" sz="3437" spc="-171">
                <a:solidFill>
                  <a:srgbClr val="201E21"/>
                </a:solidFill>
                <a:latin typeface="Canva Sans"/>
              </a:rPr>
              <a:t>Identify goals, interests for professional development, see their future at WNMU</a:t>
            </a:r>
          </a:p>
          <a:p>
            <a:pPr algn="l">
              <a:lnSpc>
                <a:spcPts val="4124"/>
              </a:lnSpc>
            </a:pPr>
            <a:endParaRPr lang="en-US" sz="3437" spc="-171">
              <a:solidFill>
                <a:srgbClr val="201E21"/>
              </a:solidFill>
              <a:latin typeface="Canva Sans"/>
            </a:endParaRPr>
          </a:p>
          <a:p>
            <a:pPr algn="l">
              <a:lnSpc>
                <a:spcPts val="4124"/>
              </a:lnSpc>
            </a:pPr>
            <a:r>
              <a:rPr lang="en-US" sz="3437" spc="-171">
                <a:solidFill>
                  <a:srgbClr val="201E21"/>
                </a:solidFill>
                <a:latin typeface="Canva Sans"/>
              </a:rPr>
              <a:t>Identify obstacles to their engagement and their work</a:t>
            </a:r>
          </a:p>
          <a:p>
            <a:pPr algn="l">
              <a:lnSpc>
                <a:spcPts val="4124"/>
              </a:lnSpc>
            </a:pPr>
            <a:endParaRPr lang="en-US" sz="3437" spc="-171">
              <a:solidFill>
                <a:srgbClr val="201E21"/>
              </a:solidFill>
              <a:latin typeface="Canva Sans"/>
            </a:endParaRPr>
          </a:p>
          <a:p>
            <a:pPr algn="l">
              <a:lnSpc>
                <a:spcPts val="4124"/>
              </a:lnSpc>
            </a:pPr>
            <a:r>
              <a:rPr lang="en-US" sz="3437" spc="-171">
                <a:solidFill>
                  <a:srgbClr val="201E21"/>
                </a:solidFill>
                <a:latin typeface="Canva Sans"/>
              </a:rPr>
              <a:t>Have a greater feeling of self-advocacy</a:t>
            </a:r>
          </a:p>
          <a:p>
            <a:pPr marL="0" lvl="0" indent="0" algn="l">
              <a:lnSpc>
                <a:spcPts val="4124"/>
              </a:lnSpc>
            </a:pPr>
            <a:endParaRPr lang="en-US" sz="3437" spc="-171">
              <a:solidFill>
                <a:srgbClr val="201E21"/>
              </a:solidFill>
              <a:latin typeface="Canva Sans"/>
            </a:endParaRPr>
          </a:p>
        </p:txBody>
      </p:sp>
      <p:grpSp>
        <p:nvGrpSpPr>
          <p:cNvPr id="3" name="Group 3"/>
          <p:cNvGrpSpPr/>
          <p:nvPr/>
        </p:nvGrpSpPr>
        <p:grpSpPr>
          <a:xfrm>
            <a:off x="7386638" y="622790"/>
            <a:ext cx="3941065" cy="779180"/>
            <a:chOff x="0" y="0"/>
            <a:chExt cx="2055557" cy="406400"/>
          </a:xfrm>
        </p:grpSpPr>
        <p:sp>
          <p:nvSpPr>
            <p:cNvPr id="4" name="Freeform 4"/>
            <p:cNvSpPr/>
            <p:nvPr/>
          </p:nvSpPr>
          <p:spPr>
            <a:xfrm>
              <a:off x="0" y="0"/>
              <a:ext cx="2055557" cy="406400"/>
            </a:xfrm>
            <a:custGeom>
              <a:avLst/>
              <a:gdLst/>
              <a:ahLst/>
              <a:cxnLst/>
              <a:rect l="l" t="t" r="r" b="b"/>
              <a:pathLst>
                <a:path w="2055557" h="406400">
                  <a:moveTo>
                    <a:pt x="1852357" y="0"/>
                  </a:moveTo>
                  <a:cubicBezTo>
                    <a:pt x="1964581" y="0"/>
                    <a:pt x="2055557" y="90976"/>
                    <a:pt x="2055557" y="203200"/>
                  </a:cubicBezTo>
                  <a:cubicBezTo>
                    <a:pt x="2055557" y="315424"/>
                    <a:pt x="1964581" y="406400"/>
                    <a:pt x="1852357"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5" name="TextBox 5"/>
            <p:cNvSpPr txBox="1"/>
            <p:nvPr/>
          </p:nvSpPr>
          <p:spPr>
            <a:xfrm>
              <a:off x="0" y="-57150"/>
              <a:ext cx="2055557" cy="463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Employees will...</a:t>
              </a:r>
            </a:p>
          </p:txBody>
        </p:sp>
      </p:grpSp>
      <p:sp>
        <p:nvSpPr>
          <p:cNvPr id="6" name="AutoShape 6"/>
          <p:cNvSpPr/>
          <p:nvPr/>
        </p:nvSpPr>
        <p:spPr>
          <a:xfrm>
            <a:off x="14617199" y="1717521"/>
            <a:ext cx="2642101" cy="9525"/>
          </a:xfrm>
          <a:prstGeom prst="line">
            <a:avLst/>
          </a:prstGeom>
          <a:ln w="19050" cap="flat">
            <a:solidFill>
              <a:srgbClr val="201E21"/>
            </a:solidFill>
            <a:prstDash val="solid"/>
            <a:headEnd type="none" w="sm" len="sm"/>
            <a:tailEnd type="none" w="sm" len="sm"/>
          </a:ln>
        </p:spPr>
        <p:txBody>
          <a:bodyPr/>
          <a:lstStyle/>
          <a:p>
            <a:endParaRPr lang="en-US"/>
          </a:p>
        </p:txBody>
      </p:sp>
      <p:grpSp>
        <p:nvGrpSpPr>
          <p:cNvPr id="7" name="Group 7"/>
          <p:cNvGrpSpPr/>
          <p:nvPr/>
        </p:nvGrpSpPr>
        <p:grpSpPr>
          <a:xfrm>
            <a:off x="6253727" y="2049829"/>
            <a:ext cx="870398" cy="87039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9" name="TextBox 9"/>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01</a:t>
              </a:r>
            </a:p>
          </p:txBody>
        </p:sp>
      </p:grpSp>
      <p:grpSp>
        <p:nvGrpSpPr>
          <p:cNvPr id="10" name="Group 10"/>
          <p:cNvGrpSpPr/>
          <p:nvPr/>
        </p:nvGrpSpPr>
        <p:grpSpPr>
          <a:xfrm>
            <a:off x="6253727" y="3187805"/>
            <a:ext cx="870398" cy="87039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02</a:t>
              </a:r>
            </a:p>
          </p:txBody>
        </p:sp>
      </p:grpSp>
      <p:grpSp>
        <p:nvGrpSpPr>
          <p:cNvPr id="13" name="Group 13"/>
          <p:cNvGrpSpPr/>
          <p:nvPr/>
        </p:nvGrpSpPr>
        <p:grpSpPr>
          <a:xfrm>
            <a:off x="6253727" y="5294232"/>
            <a:ext cx="870398" cy="87039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dirty="0">
                  <a:solidFill>
                    <a:srgbClr val="F54F66"/>
                  </a:solidFill>
                  <a:latin typeface="Canva Sans Bold"/>
                </a:rPr>
                <a:t>03</a:t>
              </a:r>
            </a:p>
          </p:txBody>
        </p:sp>
      </p:grpSp>
      <p:grpSp>
        <p:nvGrpSpPr>
          <p:cNvPr id="16" name="Group 16"/>
          <p:cNvGrpSpPr/>
          <p:nvPr/>
        </p:nvGrpSpPr>
        <p:grpSpPr>
          <a:xfrm>
            <a:off x="6253727" y="6776701"/>
            <a:ext cx="870398" cy="87039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8" name="TextBox 18"/>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04</a:t>
              </a:r>
            </a:p>
          </p:txBody>
        </p:sp>
      </p:grpSp>
      <p:grpSp>
        <p:nvGrpSpPr>
          <p:cNvPr id="19" name="Group 19"/>
          <p:cNvGrpSpPr/>
          <p:nvPr/>
        </p:nvGrpSpPr>
        <p:grpSpPr>
          <a:xfrm>
            <a:off x="6253727" y="7952782"/>
            <a:ext cx="870398" cy="87039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21" name="TextBox 21"/>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05</a:t>
              </a:r>
            </a:p>
          </p:txBody>
        </p:sp>
      </p:grpSp>
      <p:grpSp>
        <p:nvGrpSpPr>
          <p:cNvPr id="22" name="Group 22"/>
          <p:cNvGrpSpPr/>
          <p:nvPr/>
        </p:nvGrpSpPr>
        <p:grpSpPr>
          <a:xfrm>
            <a:off x="6253727" y="9127980"/>
            <a:ext cx="870398" cy="870398"/>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24" name="TextBox 24"/>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06</a:t>
              </a:r>
            </a:p>
          </p:txBody>
        </p:sp>
      </p:grpSp>
      <p:sp>
        <p:nvSpPr>
          <p:cNvPr id="25" name="Freeform 25"/>
          <p:cNvSpPr/>
          <p:nvPr/>
        </p:nvSpPr>
        <p:spPr>
          <a:xfrm>
            <a:off x="671643" y="1047311"/>
            <a:ext cx="4781573" cy="4987299"/>
          </a:xfrm>
          <a:custGeom>
            <a:avLst/>
            <a:gdLst/>
            <a:ahLst/>
            <a:cxnLst/>
            <a:rect l="l" t="t" r="r" b="b"/>
            <a:pathLst>
              <a:path w="4781573" h="4987299">
                <a:moveTo>
                  <a:pt x="0" y="0"/>
                </a:moveTo>
                <a:lnTo>
                  <a:pt x="4781573" y="0"/>
                </a:lnTo>
                <a:lnTo>
                  <a:pt x="4781573" y="4987299"/>
                </a:lnTo>
                <a:lnTo>
                  <a:pt x="0" y="49872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276738" y="2514715"/>
            <a:ext cx="4176477" cy="5132384"/>
          </a:xfrm>
          <a:custGeom>
            <a:avLst/>
            <a:gdLst/>
            <a:ahLst/>
            <a:cxnLst/>
            <a:rect l="l" t="t" r="r" b="b"/>
            <a:pathLst>
              <a:path w="4176477" h="5132384">
                <a:moveTo>
                  <a:pt x="0" y="0"/>
                </a:moveTo>
                <a:lnTo>
                  <a:pt x="4176478" y="0"/>
                </a:lnTo>
                <a:lnTo>
                  <a:pt x="4176478" y="5132383"/>
                </a:lnTo>
                <a:lnTo>
                  <a:pt x="0" y="51323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C1FB"/>
        </a:solidFill>
        <a:effectLst/>
      </p:bgPr>
    </p:bg>
    <p:spTree>
      <p:nvGrpSpPr>
        <p:cNvPr id="1" name=""/>
        <p:cNvGrpSpPr/>
        <p:nvPr/>
      </p:nvGrpSpPr>
      <p:grpSpPr>
        <a:xfrm>
          <a:off x="0" y="0"/>
          <a:ext cx="0" cy="0"/>
          <a:chOff x="0" y="0"/>
          <a:chExt cx="0" cy="0"/>
        </a:xfrm>
      </p:grpSpPr>
      <p:sp>
        <p:nvSpPr>
          <p:cNvPr id="2" name="TextBox 2"/>
          <p:cNvSpPr txBox="1"/>
          <p:nvPr/>
        </p:nvSpPr>
        <p:spPr>
          <a:xfrm>
            <a:off x="5250001" y="1028700"/>
            <a:ext cx="7787998" cy="4802026"/>
          </a:xfrm>
          <a:prstGeom prst="rect">
            <a:avLst/>
          </a:prstGeom>
        </p:spPr>
        <p:txBody>
          <a:bodyPr lIns="0" tIns="0" rIns="0" bIns="0" rtlCol="0" anchor="t">
            <a:spAutoFit/>
          </a:bodyPr>
          <a:lstStyle/>
          <a:p>
            <a:pPr algn="l">
              <a:lnSpc>
                <a:spcPts val="6368"/>
              </a:lnSpc>
            </a:pPr>
            <a:r>
              <a:rPr lang="en-US" sz="5307" spc="-265">
                <a:solidFill>
                  <a:srgbClr val="FAF9F4"/>
                </a:solidFill>
                <a:latin typeface="Canva Sans"/>
              </a:rPr>
              <a:t>If we want</a:t>
            </a:r>
          </a:p>
          <a:p>
            <a:pPr algn="l">
              <a:lnSpc>
                <a:spcPts val="6368"/>
              </a:lnSpc>
            </a:pPr>
            <a:r>
              <a:rPr lang="en-US" sz="5307" spc="-265">
                <a:solidFill>
                  <a:srgbClr val="FAF9F4"/>
                </a:solidFill>
                <a:latin typeface="Canva Sans"/>
              </a:rPr>
              <a:t>    people to speak to us </a:t>
            </a:r>
          </a:p>
          <a:p>
            <a:pPr algn="l">
              <a:lnSpc>
                <a:spcPts val="6368"/>
              </a:lnSpc>
            </a:pPr>
            <a:r>
              <a:rPr lang="en-US" sz="5307" spc="-265">
                <a:solidFill>
                  <a:srgbClr val="FAF9F4"/>
                </a:solidFill>
                <a:latin typeface="Canva Sans"/>
              </a:rPr>
              <a:t>                                    honestly,</a:t>
            </a:r>
          </a:p>
          <a:p>
            <a:pPr algn="l">
              <a:lnSpc>
                <a:spcPts val="6368"/>
              </a:lnSpc>
            </a:pPr>
            <a:r>
              <a:rPr lang="en-US" sz="5307" spc="-265">
                <a:solidFill>
                  <a:srgbClr val="FAF9F4"/>
                </a:solidFill>
                <a:latin typeface="Canva Sans"/>
              </a:rPr>
              <a:t>     we must be willing to</a:t>
            </a:r>
          </a:p>
          <a:p>
            <a:pPr algn="l">
              <a:lnSpc>
                <a:spcPts val="6368"/>
              </a:lnSpc>
            </a:pPr>
            <a:r>
              <a:rPr lang="en-US" sz="5307" spc="-265">
                <a:solidFill>
                  <a:srgbClr val="FAF9F4"/>
                </a:solidFill>
                <a:latin typeface="Canva Sans"/>
              </a:rPr>
              <a:t>                         honestly listen.</a:t>
            </a:r>
          </a:p>
          <a:p>
            <a:pPr marL="0" lvl="0" indent="0" algn="l">
              <a:lnSpc>
                <a:spcPts val="6368"/>
              </a:lnSpc>
            </a:pPr>
            <a:endParaRPr lang="en-US" sz="5307" spc="-265">
              <a:solidFill>
                <a:srgbClr val="FAF9F4"/>
              </a:solidFill>
              <a:latin typeface="Canva Sans"/>
            </a:endParaRPr>
          </a:p>
        </p:txBody>
      </p:sp>
      <p:sp>
        <p:nvSpPr>
          <p:cNvPr id="3" name="TextBox 3"/>
          <p:cNvSpPr txBox="1"/>
          <p:nvPr/>
        </p:nvSpPr>
        <p:spPr>
          <a:xfrm>
            <a:off x="5250001" y="5830726"/>
            <a:ext cx="7787998" cy="800338"/>
          </a:xfrm>
          <a:prstGeom prst="rect">
            <a:avLst/>
          </a:prstGeom>
        </p:spPr>
        <p:txBody>
          <a:bodyPr lIns="0" tIns="0" rIns="0" bIns="0" rtlCol="0" anchor="t">
            <a:spAutoFit/>
          </a:bodyPr>
          <a:lstStyle/>
          <a:p>
            <a:pPr algn="l">
              <a:lnSpc>
                <a:spcPts val="6368"/>
              </a:lnSpc>
            </a:pPr>
            <a:r>
              <a:rPr lang="en-US" sz="5307" spc="-265">
                <a:solidFill>
                  <a:srgbClr val="FAF9F4"/>
                </a:solidFill>
                <a:latin typeface="Canva Sans"/>
              </a:rPr>
              <a:t>- - - - - - - - - -</a:t>
            </a:r>
          </a:p>
        </p:txBody>
      </p:sp>
      <p:sp>
        <p:nvSpPr>
          <p:cNvPr id="4" name="TextBox 4"/>
          <p:cNvSpPr txBox="1"/>
          <p:nvPr/>
        </p:nvSpPr>
        <p:spPr>
          <a:xfrm>
            <a:off x="5250001" y="8467725"/>
            <a:ext cx="7787998" cy="428625"/>
          </a:xfrm>
          <a:prstGeom prst="rect">
            <a:avLst/>
          </a:prstGeom>
        </p:spPr>
        <p:txBody>
          <a:bodyPr lIns="0" tIns="0" rIns="0" bIns="0" rtlCol="0" anchor="t">
            <a:spAutoFit/>
          </a:bodyPr>
          <a:lstStyle/>
          <a:p>
            <a:pPr algn="ctr">
              <a:lnSpc>
                <a:spcPts val="3488"/>
              </a:lnSpc>
            </a:pPr>
            <a:r>
              <a:rPr lang="en-US" sz="2907" spc="-145">
                <a:solidFill>
                  <a:srgbClr val="FAF9F4"/>
                </a:solidFill>
                <a:latin typeface="Canva Sans"/>
              </a:rPr>
              <a:t>@simonsinek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9429750" y="1173244"/>
            <a:ext cx="7687501" cy="2362200"/>
          </a:xfrm>
          <a:prstGeom prst="rect">
            <a:avLst/>
          </a:prstGeom>
        </p:spPr>
        <p:txBody>
          <a:bodyPr lIns="0" tIns="0" rIns="0" bIns="0" rtlCol="0" anchor="t">
            <a:spAutoFit/>
          </a:bodyPr>
          <a:lstStyle/>
          <a:p>
            <a:pPr marL="0" lvl="0" indent="0" algn="l">
              <a:lnSpc>
                <a:spcPts val="9359"/>
              </a:lnSpc>
              <a:spcBef>
                <a:spcPct val="0"/>
              </a:spcBef>
            </a:pPr>
            <a:r>
              <a:rPr lang="en-US" sz="7799" u="sng" spc="-389">
                <a:solidFill>
                  <a:srgbClr val="F54F66"/>
                </a:solidFill>
                <a:latin typeface="Canva Sans"/>
              </a:rPr>
              <a:t>Stay Interview Best Practice</a:t>
            </a:r>
          </a:p>
        </p:txBody>
      </p:sp>
      <p:sp>
        <p:nvSpPr>
          <p:cNvPr id="3" name="TextBox 3"/>
          <p:cNvSpPr txBox="1"/>
          <p:nvPr/>
        </p:nvSpPr>
        <p:spPr>
          <a:xfrm>
            <a:off x="9429750" y="4019550"/>
            <a:ext cx="7829550" cy="5048250"/>
          </a:xfrm>
          <a:prstGeom prst="rect">
            <a:avLst/>
          </a:prstGeom>
        </p:spPr>
        <p:txBody>
          <a:bodyPr lIns="0" tIns="0" rIns="0" bIns="0" rtlCol="0" anchor="t">
            <a:spAutoFit/>
          </a:bodyPr>
          <a:lstStyle/>
          <a:p>
            <a:pPr algn="l">
              <a:lnSpc>
                <a:spcPts val="4200"/>
              </a:lnSpc>
            </a:pPr>
            <a:r>
              <a:rPr lang="en-US" sz="3000">
                <a:solidFill>
                  <a:srgbClr val="201E21"/>
                </a:solidFill>
                <a:latin typeface="Canva Sans"/>
              </a:rPr>
              <a:t>Communication</a:t>
            </a:r>
          </a:p>
          <a:p>
            <a:pPr marL="518160" lvl="1" indent="-259080" algn="l">
              <a:lnSpc>
                <a:spcPts val="3359"/>
              </a:lnSpc>
              <a:buFont typeface="Arial"/>
              <a:buChar char="•"/>
            </a:pPr>
            <a:r>
              <a:rPr lang="en-US" sz="2400">
                <a:solidFill>
                  <a:srgbClr val="201E21"/>
                </a:solidFill>
                <a:latin typeface="Canva Sans"/>
              </a:rPr>
              <a:t>Be open and receptive to employees</a:t>
            </a:r>
          </a:p>
          <a:p>
            <a:pPr marL="518160" lvl="1" indent="-259080" algn="l">
              <a:lnSpc>
                <a:spcPts val="3359"/>
              </a:lnSpc>
              <a:buFont typeface="Arial"/>
              <a:buChar char="•"/>
            </a:pPr>
            <a:r>
              <a:rPr lang="en-US" sz="2400">
                <a:solidFill>
                  <a:srgbClr val="201E21"/>
                </a:solidFill>
                <a:latin typeface="Canva Sans"/>
              </a:rPr>
              <a:t>Enhance lines of communication</a:t>
            </a:r>
          </a:p>
          <a:p>
            <a:pPr algn="l">
              <a:lnSpc>
                <a:spcPts val="4200"/>
              </a:lnSpc>
            </a:pPr>
            <a:r>
              <a:rPr lang="en-US" sz="3000">
                <a:solidFill>
                  <a:srgbClr val="201E21"/>
                </a:solidFill>
                <a:latin typeface="Canva Sans"/>
              </a:rPr>
              <a:t>Recognition</a:t>
            </a:r>
          </a:p>
          <a:p>
            <a:pPr marL="518160" lvl="1" indent="-259080" algn="l">
              <a:lnSpc>
                <a:spcPts val="3359"/>
              </a:lnSpc>
              <a:buFont typeface="Arial"/>
              <a:buChar char="•"/>
            </a:pPr>
            <a:r>
              <a:rPr lang="en-US" sz="2400">
                <a:solidFill>
                  <a:srgbClr val="201E21"/>
                </a:solidFill>
                <a:latin typeface="Canva Sans"/>
              </a:rPr>
              <a:t>Open and close with recognition and gratitude</a:t>
            </a:r>
          </a:p>
          <a:p>
            <a:pPr marL="518160" lvl="1" indent="-259080" algn="l">
              <a:lnSpc>
                <a:spcPts val="3359"/>
              </a:lnSpc>
              <a:buFont typeface="Arial"/>
              <a:buChar char="•"/>
            </a:pPr>
            <a:r>
              <a:rPr lang="en-US" sz="2400">
                <a:solidFill>
                  <a:srgbClr val="201E21"/>
                </a:solidFill>
                <a:latin typeface="Canva Sans"/>
              </a:rPr>
              <a:t>Thank them for their honesty and for the work they do - that their contributions are meaningful</a:t>
            </a:r>
          </a:p>
          <a:p>
            <a:pPr algn="l">
              <a:lnSpc>
                <a:spcPts val="4200"/>
              </a:lnSpc>
            </a:pPr>
            <a:r>
              <a:rPr lang="en-US" sz="3000">
                <a:solidFill>
                  <a:srgbClr val="201E21"/>
                </a:solidFill>
                <a:latin typeface="Canva Sans"/>
              </a:rPr>
              <a:t>Follow-through</a:t>
            </a:r>
          </a:p>
          <a:p>
            <a:pPr marL="518160" lvl="1" indent="-259080" algn="l">
              <a:lnSpc>
                <a:spcPts val="3359"/>
              </a:lnSpc>
              <a:buFont typeface="Arial"/>
              <a:buChar char="•"/>
            </a:pPr>
            <a:r>
              <a:rPr lang="en-US" sz="2400">
                <a:solidFill>
                  <a:srgbClr val="201E21"/>
                </a:solidFill>
                <a:latin typeface="Canva Sans"/>
              </a:rPr>
              <a:t>Identify action items</a:t>
            </a:r>
          </a:p>
          <a:p>
            <a:pPr marL="518160" lvl="1" indent="-259080" algn="l">
              <a:lnSpc>
                <a:spcPts val="3359"/>
              </a:lnSpc>
              <a:buFont typeface="Arial"/>
              <a:buChar char="•"/>
            </a:pPr>
            <a:r>
              <a:rPr lang="en-US" sz="2400">
                <a:solidFill>
                  <a:srgbClr val="201E21"/>
                </a:solidFill>
                <a:latin typeface="Canva Sans"/>
              </a:rPr>
              <a:t>Then act!</a:t>
            </a:r>
          </a:p>
          <a:p>
            <a:pPr algn="l">
              <a:lnSpc>
                <a:spcPts val="4200"/>
              </a:lnSpc>
            </a:pPr>
            <a:endParaRPr lang="en-US" sz="2400">
              <a:solidFill>
                <a:srgbClr val="201E21"/>
              </a:solidFill>
              <a:latin typeface="Canva Sans"/>
            </a:endParaRPr>
          </a:p>
        </p:txBody>
      </p:sp>
      <p:sp>
        <p:nvSpPr>
          <p:cNvPr id="4" name="Freeform 4"/>
          <p:cNvSpPr/>
          <p:nvPr/>
        </p:nvSpPr>
        <p:spPr>
          <a:xfrm>
            <a:off x="0" y="2811826"/>
            <a:ext cx="9193128" cy="5067712"/>
          </a:xfrm>
          <a:custGeom>
            <a:avLst/>
            <a:gdLst/>
            <a:ahLst/>
            <a:cxnLst/>
            <a:rect l="l" t="t" r="r" b="b"/>
            <a:pathLst>
              <a:path w="9193128" h="5067712">
                <a:moveTo>
                  <a:pt x="0" y="0"/>
                </a:moveTo>
                <a:lnTo>
                  <a:pt x="9193128" y="0"/>
                </a:lnTo>
                <a:lnTo>
                  <a:pt x="9193128" y="5067712"/>
                </a:lnTo>
                <a:lnTo>
                  <a:pt x="0" y="5067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176359" y="2178181"/>
            <a:ext cx="5528919" cy="6889619"/>
          </a:xfrm>
          <a:custGeom>
            <a:avLst/>
            <a:gdLst/>
            <a:ahLst/>
            <a:cxnLst/>
            <a:rect l="l" t="t" r="r" b="b"/>
            <a:pathLst>
              <a:path w="5528919" h="6889619">
                <a:moveTo>
                  <a:pt x="0" y="0"/>
                </a:moveTo>
                <a:lnTo>
                  <a:pt x="5528920" y="0"/>
                </a:lnTo>
                <a:lnTo>
                  <a:pt x="5528920" y="6889619"/>
                </a:lnTo>
                <a:lnTo>
                  <a:pt x="0" y="68896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3461890" y="1028700"/>
            <a:ext cx="11437199" cy="1181100"/>
          </a:xfrm>
          <a:prstGeom prst="rect">
            <a:avLst/>
          </a:prstGeom>
        </p:spPr>
        <p:txBody>
          <a:bodyPr lIns="0" tIns="0" rIns="0" bIns="0" rtlCol="0" anchor="t">
            <a:spAutoFit/>
          </a:bodyPr>
          <a:lstStyle/>
          <a:p>
            <a:pPr marL="0" lvl="0" indent="0" algn="ctr">
              <a:lnSpc>
                <a:spcPts val="9359"/>
              </a:lnSpc>
              <a:spcBef>
                <a:spcPct val="0"/>
              </a:spcBef>
            </a:pPr>
            <a:r>
              <a:rPr lang="en-US" sz="7799" u="sng" spc="-389">
                <a:solidFill>
                  <a:srgbClr val="F54F66"/>
                </a:solidFill>
                <a:latin typeface="Canva Sans"/>
              </a:rPr>
              <a:t>Is my team ready for this?</a:t>
            </a:r>
          </a:p>
        </p:txBody>
      </p:sp>
      <p:sp>
        <p:nvSpPr>
          <p:cNvPr id="3" name="TextBox 3"/>
          <p:cNvSpPr txBox="1"/>
          <p:nvPr/>
        </p:nvSpPr>
        <p:spPr>
          <a:xfrm>
            <a:off x="2864592" y="2647035"/>
            <a:ext cx="12631795" cy="514350"/>
          </a:xfrm>
          <a:prstGeom prst="rect">
            <a:avLst/>
          </a:prstGeom>
        </p:spPr>
        <p:txBody>
          <a:bodyPr lIns="0" tIns="0" rIns="0" bIns="0" rtlCol="0" anchor="t">
            <a:spAutoFit/>
          </a:bodyPr>
          <a:lstStyle/>
          <a:p>
            <a:pPr algn="ctr">
              <a:lnSpc>
                <a:spcPts val="4200"/>
              </a:lnSpc>
            </a:pPr>
            <a:r>
              <a:rPr lang="en-US" sz="3000">
                <a:solidFill>
                  <a:srgbClr val="201E21"/>
                </a:solidFill>
                <a:latin typeface="Canva Sans"/>
              </a:rPr>
              <a:t>Does your team culture foster trust and open communication?</a:t>
            </a:r>
          </a:p>
        </p:txBody>
      </p:sp>
      <p:sp>
        <p:nvSpPr>
          <p:cNvPr id="4" name="AutoShape 4"/>
          <p:cNvSpPr/>
          <p:nvPr/>
        </p:nvSpPr>
        <p:spPr>
          <a:xfrm flipH="1" flipV="1">
            <a:off x="5431340" y="3437870"/>
            <a:ext cx="0" cy="1624907"/>
          </a:xfrm>
          <a:prstGeom prst="line">
            <a:avLst/>
          </a:prstGeom>
          <a:ln w="38100" cap="flat">
            <a:solidFill>
              <a:srgbClr val="000000"/>
            </a:solidFill>
            <a:prstDash val="solid"/>
            <a:headEnd type="none" w="sm" len="sm"/>
            <a:tailEnd type="none" w="sm" len="sm"/>
          </a:ln>
        </p:spPr>
        <p:txBody>
          <a:bodyPr/>
          <a:lstStyle/>
          <a:p>
            <a:endParaRPr lang="en-US"/>
          </a:p>
        </p:txBody>
      </p:sp>
      <p:sp>
        <p:nvSpPr>
          <p:cNvPr id="5" name="AutoShape 5"/>
          <p:cNvSpPr/>
          <p:nvPr/>
        </p:nvSpPr>
        <p:spPr>
          <a:xfrm flipH="1" flipV="1">
            <a:off x="12929639" y="3437870"/>
            <a:ext cx="0" cy="1624907"/>
          </a:xfrm>
          <a:prstGeom prst="line">
            <a:avLst/>
          </a:prstGeom>
          <a:ln w="38100" cap="flat">
            <a:solidFill>
              <a:srgbClr val="000000"/>
            </a:solidFill>
            <a:prstDash val="solid"/>
            <a:headEnd type="none" w="sm" len="sm"/>
            <a:tailEnd type="none" w="sm" len="sm"/>
          </a:ln>
        </p:spPr>
        <p:txBody>
          <a:bodyPr/>
          <a:lstStyle/>
          <a:p>
            <a:endParaRPr lang="en-US"/>
          </a:p>
        </p:txBody>
      </p:sp>
      <p:sp>
        <p:nvSpPr>
          <p:cNvPr id="6" name="TextBox 6"/>
          <p:cNvSpPr txBox="1"/>
          <p:nvPr/>
        </p:nvSpPr>
        <p:spPr>
          <a:xfrm>
            <a:off x="4432997" y="5281853"/>
            <a:ext cx="1996687" cy="514350"/>
          </a:xfrm>
          <a:prstGeom prst="rect">
            <a:avLst/>
          </a:prstGeom>
        </p:spPr>
        <p:txBody>
          <a:bodyPr lIns="0" tIns="0" rIns="0" bIns="0" rtlCol="0" anchor="t">
            <a:spAutoFit/>
          </a:bodyPr>
          <a:lstStyle/>
          <a:p>
            <a:pPr algn="ctr">
              <a:lnSpc>
                <a:spcPts val="4200"/>
              </a:lnSpc>
            </a:pPr>
            <a:r>
              <a:rPr lang="en-US" sz="3000">
                <a:solidFill>
                  <a:srgbClr val="201E21"/>
                </a:solidFill>
                <a:latin typeface="Canva Sans Bold"/>
              </a:rPr>
              <a:t>YES</a:t>
            </a:r>
          </a:p>
        </p:txBody>
      </p:sp>
      <p:sp>
        <p:nvSpPr>
          <p:cNvPr id="7" name="TextBox 7"/>
          <p:cNvSpPr txBox="1"/>
          <p:nvPr/>
        </p:nvSpPr>
        <p:spPr>
          <a:xfrm>
            <a:off x="11931296" y="5281853"/>
            <a:ext cx="1996687" cy="514350"/>
          </a:xfrm>
          <a:prstGeom prst="rect">
            <a:avLst/>
          </a:prstGeom>
        </p:spPr>
        <p:txBody>
          <a:bodyPr lIns="0" tIns="0" rIns="0" bIns="0" rtlCol="0" anchor="t">
            <a:spAutoFit/>
          </a:bodyPr>
          <a:lstStyle/>
          <a:p>
            <a:pPr algn="ctr">
              <a:lnSpc>
                <a:spcPts val="4200"/>
              </a:lnSpc>
            </a:pPr>
            <a:r>
              <a:rPr lang="en-US" sz="3000">
                <a:solidFill>
                  <a:srgbClr val="201E21"/>
                </a:solidFill>
                <a:latin typeface="Canva Sans Bold"/>
              </a:rPr>
              <a:t>NO</a:t>
            </a:r>
          </a:p>
        </p:txBody>
      </p:sp>
      <p:sp>
        <p:nvSpPr>
          <p:cNvPr id="8" name="AutoShape 8"/>
          <p:cNvSpPr/>
          <p:nvPr/>
        </p:nvSpPr>
        <p:spPr>
          <a:xfrm flipH="1" flipV="1">
            <a:off x="5450390" y="6072427"/>
            <a:ext cx="0" cy="1624907"/>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AutoShape 9"/>
          <p:cNvSpPr/>
          <p:nvPr/>
        </p:nvSpPr>
        <p:spPr>
          <a:xfrm flipH="1" flipV="1">
            <a:off x="12948689" y="6072427"/>
            <a:ext cx="0" cy="1624907"/>
          </a:xfrm>
          <a:prstGeom prst="line">
            <a:avLst/>
          </a:prstGeom>
          <a:ln w="38100" cap="flat">
            <a:solidFill>
              <a:srgbClr val="000000"/>
            </a:solidFill>
            <a:prstDash val="solid"/>
            <a:headEnd type="none" w="sm" len="sm"/>
            <a:tailEnd type="none" w="sm" len="sm"/>
          </a:ln>
        </p:spPr>
        <p:txBody>
          <a:bodyPr/>
          <a:lstStyle/>
          <a:p>
            <a:endParaRPr lang="en-US"/>
          </a:p>
        </p:txBody>
      </p:sp>
      <p:sp>
        <p:nvSpPr>
          <p:cNvPr id="10" name="TextBox 10"/>
          <p:cNvSpPr txBox="1"/>
          <p:nvPr/>
        </p:nvSpPr>
        <p:spPr>
          <a:xfrm>
            <a:off x="2791613" y="8166766"/>
            <a:ext cx="5317554" cy="727709"/>
          </a:xfrm>
          <a:prstGeom prst="rect">
            <a:avLst/>
          </a:prstGeom>
        </p:spPr>
        <p:txBody>
          <a:bodyPr lIns="0" tIns="0" rIns="0" bIns="0" rtlCol="0" anchor="t">
            <a:spAutoFit/>
          </a:bodyPr>
          <a:lstStyle/>
          <a:p>
            <a:pPr algn="ctr">
              <a:lnSpc>
                <a:spcPts val="2940"/>
              </a:lnSpc>
            </a:pPr>
            <a:r>
              <a:rPr lang="en-US" sz="2100">
                <a:solidFill>
                  <a:srgbClr val="201E21"/>
                </a:solidFill>
                <a:latin typeface="Canva Sans"/>
              </a:rPr>
              <a:t>Employees will have an open mind and willingness to help</a:t>
            </a:r>
          </a:p>
        </p:txBody>
      </p:sp>
      <p:sp>
        <p:nvSpPr>
          <p:cNvPr id="11" name="TextBox 11"/>
          <p:cNvSpPr txBox="1"/>
          <p:nvPr/>
        </p:nvSpPr>
        <p:spPr>
          <a:xfrm>
            <a:off x="10178833" y="8154534"/>
            <a:ext cx="5317554" cy="356234"/>
          </a:xfrm>
          <a:prstGeom prst="rect">
            <a:avLst/>
          </a:prstGeom>
        </p:spPr>
        <p:txBody>
          <a:bodyPr lIns="0" tIns="0" rIns="0" bIns="0" rtlCol="0" anchor="t">
            <a:spAutoFit/>
          </a:bodyPr>
          <a:lstStyle/>
          <a:p>
            <a:pPr algn="ctr">
              <a:lnSpc>
                <a:spcPts val="2940"/>
              </a:lnSpc>
            </a:pPr>
            <a:r>
              <a:rPr lang="en-US" sz="2100">
                <a:solidFill>
                  <a:srgbClr val="201E21"/>
                </a:solidFill>
                <a:latin typeface="Canva Sans"/>
              </a:rPr>
              <a:t>Employees will be wary and distrustful</a:t>
            </a:r>
          </a:p>
        </p:txBody>
      </p:sp>
      <p:sp>
        <p:nvSpPr>
          <p:cNvPr id="12" name="TextBox 12"/>
          <p:cNvSpPr txBox="1"/>
          <p:nvPr/>
        </p:nvSpPr>
        <p:spPr>
          <a:xfrm>
            <a:off x="6429683" y="9123075"/>
            <a:ext cx="11603095" cy="1447514"/>
          </a:xfrm>
          <a:prstGeom prst="rect">
            <a:avLst/>
          </a:prstGeom>
        </p:spPr>
        <p:txBody>
          <a:bodyPr lIns="0" tIns="0" rIns="0" bIns="0" rtlCol="0" anchor="t">
            <a:spAutoFit/>
          </a:bodyPr>
          <a:lstStyle/>
          <a:p>
            <a:pPr algn="r">
              <a:lnSpc>
                <a:spcPts val="3857"/>
              </a:lnSpc>
            </a:pPr>
            <a:r>
              <a:rPr lang="en-US" sz="2755" u="sng">
                <a:solidFill>
                  <a:srgbClr val="F54F66"/>
                </a:solidFill>
                <a:latin typeface="Canva Sans Italics"/>
              </a:rPr>
              <a:t>*Spend time working on communication and building trust before implementing stay interviews.</a:t>
            </a:r>
          </a:p>
          <a:p>
            <a:pPr algn="r">
              <a:lnSpc>
                <a:spcPts val="3857"/>
              </a:lnSpc>
            </a:pPr>
            <a:endParaRPr lang="en-US" sz="2755" u="sng">
              <a:solidFill>
                <a:srgbClr val="F54F66"/>
              </a:solidFill>
              <a:latin typeface="Canva Sans Itali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E7E"/>
        </a:solidFill>
        <a:effectLst/>
      </p:bgPr>
    </p:bg>
    <p:spTree>
      <p:nvGrpSpPr>
        <p:cNvPr id="1" name=""/>
        <p:cNvGrpSpPr/>
        <p:nvPr/>
      </p:nvGrpSpPr>
      <p:grpSpPr>
        <a:xfrm>
          <a:off x="0" y="0"/>
          <a:ext cx="0" cy="0"/>
          <a:chOff x="0" y="0"/>
          <a:chExt cx="0" cy="0"/>
        </a:xfrm>
      </p:grpSpPr>
      <p:sp>
        <p:nvSpPr>
          <p:cNvPr id="2" name="Freeform 2"/>
          <p:cNvSpPr/>
          <p:nvPr/>
        </p:nvSpPr>
        <p:spPr>
          <a:xfrm rot="5976154">
            <a:off x="1971508" y="-2708309"/>
            <a:ext cx="14344983" cy="18219679"/>
          </a:xfrm>
          <a:custGeom>
            <a:avLst/>
            <a:gdLst/>
            <a:ahLst/>
            <a:cxnLst/>
            <a:rect l="l" t="t" r="r" b="b"/>
            <a:pathLst>
              <a:path w="14344983" h="18219679">
                <a:moveTo>
                  <a:pt x="0" y="0"/>
                </a:moveTo>
                <a:lnTo>
                  <a:pt x="14344984" y="0"/>
                </a:lnTo>
                <a:lnTo>
                  <a:pt x="14344984" y="18219679"/>
                </a:lnTo>
                <a:lnTo>
                  <a:pt x="0" y="18219679"/>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693770" y="3451954"/>
            <a:ext cx="7829550" cy="6165850"/>
          </a:xfrm>
          <a:prstGeom prst="rect">
            <a:avLst/>
          </a:prstGeom>
        </p:spPr>
        <p:txBody>
          <a:bodyPr lIns="0" tIns="0" rIns="0" bIns="0" rtlCol="0" anchor="t">
            <a:spAutoFit/>
          </a:bodyPr>
          <a:lstStyle/>
          <a:p>
            <a:pPr algn="l">
              <a:lnSpc>
                <a:spcPts val="5599"/>
              </a:lnSpc>
            </a:pPr>
            <a:r>
              <a:rPr lang="en-US" sz="3999">
                <a:solidFill>
                  <a:srgbClr val="201E21"/>
                </a:solidFill>
                <a:latin typeface="Canva Sans Bold"/>
              </a:rPr>
              <a:t>Prep</a:t>
            </a:r>
          </a:p>
          <a:p>
            <a:pPr algn="l">
              <a:lnSpc>
                <a:spcPts val="5599"/>
              </a:lnSpc>
            </a:pPr>
            <a:r>
              <a:rPr lang="en-US" sz="3999">
                <a:solidFill>
                  <a:srgbClr val="201E21"/>
                </a:solidFill>
                <a:latin typeface="Canva Sans Bold"/>
              </a:rPr>
              <a:t>Message</a:t>
            </a:r>
          </a:p>
          <a:p>
            <a:pPr algn="l">
              <a:lnSpc>
                <a:spcPts val="4200"/>
              </a:lnSpc>
            </a:pPr>
            <a:r>
              <a:rPr lang="en-US" sz="3000">
                <a:solidFill>
                  <a:srgbClr val="201E21"/>
                </a:solidFill>
                <a:latin typeface="Canva Sans Italics"/>
              </a:rPr>
              <a:t>…I value each member of the team and want you to be engaged and empowered in your work. I need to listen to each of you to better understand how I can support you… </a:t>
            </a:r>
          </a:p>
          <a:p>
            <a:pPr algn="l">
              <a:lnSpc>
                <a:spcPts val="5599"/>
              </a:lnSpc>
            </a:pPr>
            <a:r>
              <a:rPr lang="en-US" sz="3999">
                <a:solidFill>
                  <a:srgbClr val="201E21"/>
                </a:solidFill>
                <a:latin typeface="Canva Sans Bold"/>
              </a:rPr>
              <a:t>Schedule</a:t>
            </a:r>
          </a:p>
          <a:p>
            <a:pPr algn="l">
              <a:lnSpc>
                <a:spcPts val="5599"/>
              </a:lnSpc>
            </a:pPr>
            <a:r>
              <a:rPr lang="en-US" sz="3999">
                <a:solidFill>
                  <a:srgbClr val="201E21"/>
                </a:solidFill>
                <a:latin typeface="Canva Sans Bold"/>
              </a:rPr>
              <a:t>Conduct </a:t>
            </a:r>
          </a:p>
          <a:p>
            <a:pPr algn="l">
              <a:lnSpc>
                <a:spcPts val="5599"/>
              </a:lnSpc>
            </a:pPr>
            <a:r>
              <a:rPr lang="en-US" sz="3999">
                <a:solidFill>
                  <a:srgbClr val="201E21"/>
                </a:solidFill>
                <a:latin typeface="Canva Sans Bold"/>
              </a:rPr>
              <a:t>Follow Up</a:t>
            </a:r>
          </a:p>
        </p:txBody>
      </p:sp>
      <p:sp>
        <p:nvSpPr>
          <p:cNvPr id="4" name="Freeform 4"/>
          <p:cNvSpPr/>
          <p:nvPr/>
        </p:nvSpPr>
        <p:spPr>
          <a:xfrm>
            <a:off x="4764680" y="3528154"/>
            <a:ext cx="778231" cy="639122"/>
          </a:xfrm>
          <a:custGeom>
            <a:avLst/>
            <a:gdLst/>
            <a:ahLst/>
            <a:cxnLst/>
            <a:rect l="l" t="t" r="r" b="b"/>
            <a:pathLst>
              <a:path w="778231" h="639122">
                <a:moveTo>
                  <a:pt x="0" y="0"/>
                </a:moveTo>
                <a:lnTo>
                  <a:pt x="778231" y="0"/>
                </a:lnTo>
                <a:lnTo>
                  <a:pt x="778231" y="639122"/>
                </a:lnTo>
                <a:lnTo>
                  <a:pt x="0" y="639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3425400" y="1818110"/>
            <a:ext cx="11437199" cy="1181100"/>
          </a:xfrm>
          <a:prstGeom prst="rect">
            <a:avLst/>
          </a:prstGeom>
        </p:spPr>
        <p:txBody>
          <a:bodyPr lIns="0" tIns="0" rIns="0" bIns="0" rtlCol="0" anchor="t">
            <a:spAutoFit/>
          </a:bodyPr>
          <a:lstStyle/>
          <a:p>
            <a:pPr marL="0" lvl="0" indent="0" algn="ctr">
              <a:lnSpc>
                <a:spcPts val="9359"/>
              </a:lnSpc>
              <a:spcBef>
                <a:spcPct val="0"/>
              </a:spcBef>
            </a:pPr>
            <a:r>
              <a:rPr lang="en-US" sz="7799" u="sng" spc="-389">
                <a:solidFill>
                  <a:srgbClr val="F54F66"/>
                </a:solidFill>
                <a:latin typeface="Canva Sans"/>
              </a:rPr>
              <a:t>To do list:</a:t>
            </a:r>
          </a:p>
        </p:txBody>
      </p:sp>
      <p:sp>
        <p:nvSpPr>
          <p:cNvPr id="6" name="Freeform 6"/>
          <p:cNvSpPr/>
          <p:nvPr/>
        </p:nvSpPr>
        <p:spPr>
          <a:xfrm>
            <a:off x="4764680" y="4304196"/>
            <a:ext cx="778231" cy="639122"/>
          </a:xfrm>
          <a:custGeom>
            <a:avLst/>
            <a:gdLst/>
            <a:ahLst/>
            <a:cxnLst/>
            <a:rect l="l" t="t" r="r" b="b"/>
            <a:pathLst>
              <a:path w="778231" h="639122">
                <a:moveTo>
                  <a:pt x="0" y="0"/>
                </a:moveTo>
                <a:lnTo>
                  <a:pt x="778231" y="0"/>
                </a:lnTo>
                <a:lnTo>
                  <a:pt x="778231" y="639122"/>
                </a:lnTo>
                <a:lnTo>
                  <a:pt x="0" y="639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4764680" y="7641627"/>
            <a:ext cx="778231" cy="639122"/>
          </a:xfrm>
          <a:custGeom>
            <a:avLst/>
            <a:gdLst/>
            <a:ahLst/>
            <a:cxnLst/>
            <a:rect l="l" t="t" r="r" b="b"/>
            <a:pathLst>
              <a:path w="778231" h="639122">
                <a:moveTo>
                  <a:pt x="0" y="0"/>
                </a:moveTo>
                <a:lnTo>
                  <a:pt x="778231" y="0"/>
                </a:lnTo>
                <a:lnTo>
                  <a:pt x="778231" y="639122"/>
                </a:lnTo>
                <a:lnTo>
                  <a:pt x="0" y="639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4764680" y="8280749"/>
            <a:ext cx="778231" cy="639122"/>
          </a:xfrm>
          <a:custGeom>
            <a:avLst/>
            <a:gdLst/>
            <a:ahLst/>
            <a:cxnLst/>
            <a:rect l="l" t="t" r="r" b="b"/>
            <a:pathLst>
              <a:path w="778231" h="639122">
                <a:moveTo>
                  <a:pt x="0" y="0"/>
                </a:moveTo>
                <a:lnTo>
                  <a:pt x="778231" y="0"/>
                </a:lnTo>
                <a:lnTo>
                  <a:pt x="778231" y="639122"/>
                </a:lnTo>
                <a:lnTo>
                  <a:pt x="0" y="639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4764680" y="8919871"/>
            <a:ext cx="778231" cy="639122"/>
          </a:xfrm>
          <a:custGeom>
            <a:avLst/>
            <a:gdLst/>
            <a:ahLst/>
            <a:cxnLst/>
            <a:rect l="l" t="t" r="r" b="b"/>
            <a:pathLst>
              <a:path w="778231" h="639122">
                <a:moveTo>
                  <a:pt x="0" y="0"/>
                </a:moveTo>
                <a:lnTo>
                  <a:pt x="778231" y="0"/>
                </a:lnTo>
                <a:lnTo>
                  <a:pt x="778231" y="639122"/>
                </a:lnTo>
                <a:lnTo>
                  <a:pt x="0" y="639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5587728" cy="1185354"/>
          </a:xfrm>
          <a:prstGeom prst="rect">
            <a:avLst/>
          </a:prstGeom>
        </p:spPr>
        <p:txBody>
          <a:bodyPr lIns="0" tIns="0" rIns="0" bIns="0" rtlCol="0" anchor="t">
            <a:spAutoFit/>
          </a:bodyPr>
          <a:lstStyle/>
          <a:p>
            <a:pPr marL="0" lvl="0" indent="0" algn="l">
              <a:lnSpc>
                <a:spcPts val="9359"/>
              </a:lnSpc>
              <a:spcBef>
                <a:spcPct val="0"/>
              </a:spcBef>
            </a:pPr>
            <a:r>
              <a:rPr lang="en-US" sz="7799" u="sng" spc="-389">
                <a:solidFill>
                  <a:srgbClr val="201E21"/>
                </a:solidFill>
                <a:latin typeface="Canva Sans"/>
              </a:rPr>
              <a:t>Resources</a:t>
            </a:r>
          </a:p>
        </p:txBody>
      </p:sp>
      <p:sp>
        <p:nvSpPr>
          <p:cNvPr id="3" name="TextBox 3"/>
          <p:cNvSpPr txBox="1"/>
          <p:nvPr/>
        </p:nvSpPr>
        <p:spPr>
          <a:xfrm>
            <a:off x="1028700" y="2743818"/>
            <a:ext cx="9663676" cy="1234439"/>
          </a:xfrm>
          <a:prstGeom prst="rect">
            <a:avLst/>
          </a:prstGeom>
        </p:spPr>
        <p:txBody>
          <a:bodyPr lIns="0" tIns="0" rIns="0" bIns="0" rtlCol="0" anchor="t">
            <a:spAutoFit/>
          </a:bodyPr>
          <a:lstStyle/>
          <a:p>
            <a:pPr algn="l">
              <a:lnSpc>
                <a:spcPts val="3360"/>
              </a:lnSpc>
            </a:pPr>
            <a:r>
              <a:rPr lang="en-US" sz="2400">
                <a:solidFill>
                  <a:srgbClr val="201E21"/>
                </a:solidFill>
                <a:latin typeface="Canva Sans"/>
              </a:rPr>
              <a:t>Professional Development - </a:t>
            </a:r>
            <a:r>
              <a:rPr lang="en-US" sz="2400" u="sng">
                <a:solidFill>
                  <a:srgbClr val="201E21"/>
                </a:solidFill>
                <a:latin typeface="Canva Sans"/>
                <a:hlinkClick r:id="rId3" tooltip="https://prodev.wnmu.edu/supervisormanager-resources/"/>
              </a:rPr>
              <a:t>Supervisor/Manager Toolkit</a:t>
            </a:r>
          </a:p>
          <a:p>
            <a:pPr marL="518165" lvl="1" indent="-259082" algn="l">
              <a:lnSpc>
                <a:spcPts val="3360"/>
              </a:lnSpc>
              <a:buFont typeface="Arial"/>
              <a:buChar char="•"/>
            </a:pPr>
            <a:r>
              <a:rPr lang="en-US" sz="2400" u="sng">
                <a:solidFill>
                  <a:srgbClr val="201E21"/>
                </a:solidFill>
                <a:latin typeface="Canva Sans"/>
                <a:hlinkClick r:id="rId4" tooltip="https://prodev.wnmu.edu/wp-content/uploads/sites/120/2023/01/Career-Development-Tool-WNMU-4.pdf"/>
              </a:rPr>
              <a:t>Career Development Planning</a:t>
            </a:r>
          </a:p>
          <a:p>
            <a:pPr marL="518165" lvl="1" indent="-259082" algn="l">
              <a:lnSpc>
                <a:spcPts val="3360"/>
              </a:lnSpc>
              <a:buFont typeface="Arial"/>
              <a:buChar char="•"/>
            </a:pPr>
            <a:r>
              <a:rPr lang="en-US" sz="2400" u="sng">
                <a:solidFill>
                  <a:srgbClr val="201E21"/>
                </a:solidFill>
                <a:latin typeface="Canva Sans"/>
                <a:hlinkClick r:id="rId5" tooltip="https://prodev.wnmu.edu/wp-content/uploads/sites/120/2024/05/WNMU-Succession-Planning-Toolkit.pdf"/>
              </a:rPr>
              <a:t>Succession Planning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3566815" y="4412295"/>
            <a:ext cx="10894887" cy="2462631"/>
          </a:xfrm>
          <a:prstGeom prst="rect">
            <a:avLst/>
          </a:prstGeom>
        </p:spPr>
        <p:txBody>
          <a:bodyPr lIns="0" tIns="0" rIns="0" bIns="0" rtlCol="0" anchor="t">
            <a:spAutoFit/>
          </a:bodyPr>
          <a:lstStyle/>
          <a:p>
            <a:pPr algn="l">
              <a:lnSpc>
                <a:spcPts val="3914"/>
              </a:lnSpc>
            </a:pPr>
            <a:r>
              <a:rPr lang="en-US" sz="2796">
                <a:solidFill>
                  <a:srgbClr val="201E21"/>
                </a:solidFill>
                <a:latin typeface="Canva Sans"/>
              </a:rPr>
              <a:t>Train people well enough so they </a:t>
            </a:r>
            <a:r>
              <a:rPr lang="en-US" sz="2796">
                <a:solidFill>
                  <a:srgbClr val="201E21"/>
                </a:solidFill>
                <a:latin typeface="Canva Sans Italics"/>
              </a:rPr>
              <a:t>can </a:t>
            </a:r>
            <a:r>
              <a:rPr lang="en-US" sz="2796">
                <a:solidFill>
                  <a:srgbClr val="201E21"/>
                </a:solidFill>
                <a:latin typeface="Canva Sans"/>
              </a:rPr>
              <a:t>leave.  Treat them well enough so they </a:t>
            </a:r>
            <a:r>
              <a:rPr lang="en-US" sz="2796">
                <a:solidFill>
                  <a:srgbClr val="201E21"/>
                </a:solidFill>
                <a:latin typeface="Canva Sans Italics"/>
              </a:rPr>
              <a:t>don’t want to.</a:t>
            </a:r>
          </a:p>
          <a:p>
            <a:pPr algn="l">
              <a:lnSpc>
                <a:spcPts val="3914"/>
              </a:lnSpc>
            </a:pPr>
            <a:endParaRPr lang="en-US" sz="2796">
              <a:solidFill>
                <a:srgbClr val="201E21"/>
              </a:solidFill>
              <a:latin typeface="Canva Sans Italics"/>
            </a:endParaRPr>
          </a:p>
          <a:p>
            <a:pPr algn="l">
              <a:lnSpc>
                <a:spcPts val="3914"/>
              </a:lnSpc>
            </a:pPr>
            <a:r>
              <a:rPr lang="en-US" sz="2796">
                <a:solidFill>
                  <a:srgbClr val="201E21"/>
                </a:solidFill>
                <a:latin typeface="Canva Sans"/>
              </a:rPr>
              <a:t> - Richard Branson</a:t>
            </a:r>
          </a:p>
          <a:p>
            <a:pPr algn="l">
              <a:lnSpc>
                <a:spcPts val="3914"/>
              </a:lnSpc>
              <a:spcBef>
                <a:spcPct val="0"/>
              </a:spcBef>
            </a:pPr>
            <a:endParaRPr lang="en-US" sz="2796">
              <a:solidFill>
                <a:srgbClr val="201E21"/>
              </a:solidFill>
              <a:latin typeface="Canva Sans"/>
            </a:endParaRPr>
          </a:p>
        </p:txBody>
      </p:sp>
      <p:sp>
        <p:nvSpPr>
          <p:cNvPr id="3" name="Freeform 3"/>
          <p:cNvSpPr/>
          <p:nvPr/>
        </p:nvSpPr>
        <p:spPr>
          <a:xfrm>
            <a:off x="13243740" y="3423247"/>
            <a:ext cx="8731855" cy="7520310"/>
          </a:xfrm>
          <a:custGeom>
            <a:avLst/>
            <a:gdLst/>
            <a:ahLst/>
            <a:cxnLst/>
            <a:rect l="l" t="t" r="r" b="b"/>
            <a:pathLst>
              <a:path w="8731855" h="7520310">
                <a:moveTo>
                  <a:pt x="0" y="0"/>
                </a:moveTo>
                <a:lnTo>
                  <a:pt x="8731855" y="0"/>
                </a:lnTo>
                <a:lnTo>
                  <a:pt x="8731855" y="7520310"/>
                </a:lnTo>
                <a:lnTo>
                  <a:pt x="0" y="7520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744902" y="-2839456"/>
            <a:ext cx="11092289" cy="8249890"/>
          </a:xfrm>
          <a:custGeom>
            <a:avLst/>
            <a:gdLst/>
            <a:ahLst/>
            <a:cxnLst/>
            <a:rect l="l" t="t" r="r" b="b"/>
            <a:pathLst>
              <a:path w="11092289" h="8249890">
                <a:moveTo>
                  <a:pt x="0" y="0"/>
                </a:moveTo>
                <a:lnTo>
                  <a:pt x="11092289" y="0"/>
                </a:lnTo>
                <a:lnTo>
                  <a:pt x="11092289" y="8249889"/>
                </a:lnTo>
                <a:lnTo>
                  <a:pt x="0" y="82498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914981" y="1548183"/>
            <a:ext cx="14458038" cy="1851150"/>
          </a:xfrm>
          <a:prstGeom prst="rect">
            <a:avLst/>
          </a:prstGeom>
        </p:spPr>
        <p:txBody>
          <a:bodyPr lIns="0" tIns="0" rIns="0" bIns="0" rtlCol="0" anchor="t">
            <a:spAutoFit/>
          </a:bodyPr>
          <a:lstStyle/>
          <a:p>
            <a:pPr marL="0" lvl="0" indent="0" algn="ctr">
              <a:lnSpc>
                <a:spcPts val="14669"/>
              </a:lnSpc>
              <a:spcBef>
                <a:spcPct val="0"/>
              </a:spcBef>
            </a:pPr>
            <a:r>
              <a:rPr lang="en-US" sz="12224" u="sng" spc="-611">
                <a:solidFill>
                  <a:srgbClr val="201E21"/>
                </a:solidFill>
                <a:latin typeface="Canva Sans"/>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p:cNvSpPr/>
          <p:nvPr/>
        </p:nvSpPr>
        <p:spPr>
          <a:xfrm flipH="1">
            <a:off x="10179678" y="-902738"/>
            <a:ext cx="8346598" cy="7480639"/>
          </a:xfrm>
          <a:custGeom>
            <a:avLst/>
            <a:gdLst/>
            <a:ahLst/>
            <a:cxnLst/>
            <a:rect l="l" t="t" r="r" b="b"/>
            <a:pathLst>
              <a:path w="8346598" h="7480639">
                <a:moveTo>
                  <a:pt x="8346598" y="0"/>
                </a:moveTo>
                <a:lnTo>
                  <a:pt x="0" y="0"/>
                </a:lnTo>
                <a:lnTo>
                  <a:pt x="0" y="7480639"/>
                </a:lnTo>
                <a:lnTo>
                  <a:pt x="8346598" y="7480639"/>
                </a:lnTo>
                <a:lnTo>
                  <a:pt x="834659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1032481" y="1460477"/>
            <a:ext cx="4603879" cy="5930923"/>
          </a:xfrm>
          <a:custGeom>
            <a:avLst/>
            <a:gdLst/>
            <a:ahLst/>
            <a:cxnLst/>
            <a:rect l="l" t="t" r="r" b="b"/>
            <a:pathLst>
              <a:path w="4603879" h="5930923">
                <a:moveTo>
                  <a:pt x="0" y="0"/>
                </a:moveTo>
                <a:lnTo>
                  <a:pt x="4603878" y="0"/>
                </a:lnTo>
                <a:lnTo>
                  <a:pt x="4603878" y="5930923"/>
                </a:lnTo>
                <a:lnTo>
                  <a:pt x="0" y="5930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190625" y="2979134"/>
            <a:ext cx="8914629" cy="6372225"/>
          </a:xfrm>
          <a:prstGeom prst="rect">
            <a:avLst/>
          </a:prstGeom>
        </p:spPr>
        <p:txBody>
          <a:bodyPr lIns="0" tIns="0" rIns="0" bIns="0" rtlCol="0" anchor="t">
            <a:spAutoFit/>
          </a:bodyPr>
          <a:lstStyle/>
          <a:p>
            <a:pPr algn="l">
              <a:lnSpc>
                <a:spcPts val="5082"/>
              </a:lnSpc>
            </a:pPr>
            <a:r>
              <a:rPr lang="en-US" sz="4235" spc="-211">
                <a:solidFill>
                  <a:srgbClr val="201E21"/>
                </a:solidFill>
                <a:latin typeface="Canva Sans"/>
              </a:rPr>
              <a:t>This is one reason we need to dispel the myth that empathy is “walking in someone else’s shoes.” </a:t>
            </a:r>
          </a:p>
          <a:p>
            <a:pPr algn="l">
              <a:lnSpc>
                <a:spcPts val="5082"/>
              </a:lnSpc>
            </a:pPr>
            <a:r>
              <a:rPr lang="en-US" sz="4235" spc="-211">
                <a:solidFill>
                  <a:srgbClr val="201E21"/>
                </a:solidFill>
                <a:latin typeface="Canva Sans"/>
              </a:rPr>
              <a:t>Rather than walking in your shoes, I need to learn how to listen to the story you tell about what it’s like in your shoes and believe you even when it doesn’t match my experiences.</a:t>
            </a:r>
          </a:p>
          <a:p>
            <a:pPr marL="0" lvl="0" indent="0" algn="l">
              <a:lnSpc>
                <a:spcPts val="5082"/>
              </a:lnSpc>
            </a:pPr>
            <a:endParaRPr lang="en-US" sz="4235" spc="-211">
              <a:solidFill>
                <a:srgbClr val="201E21"/>
              </a:solidFill>
              <a:latin typeface="Canva Sans"/>
            </a:endParaRPr>
          </a:p>
        </p:txBody>
      </p:sp>
      <p:sp>
        <p:nvSpPr>
          <p:cNvPr id="5" name="TextBox 5"/>
          <p:cNvSpPr txBox="1"/>
          <p:nvPr/>
        </p:nvSpPr>
        <p:spPr>
          <a:xfrm>
            <a:off x="8710675" y="8201683"/>
            <a:ext cx="8548625" cy="815339"/>
          </a:xfrm>
          <a:prstGeom prst="rect">
            <a:avLst/>
          </a:prstGeom>
        </p:spPr>
        <p:txBody>
          <a:bodyPr lIns="0" tIns="0" rIns="0" bIns="0" rtlCol="0" anchor="t">
            <a:spAutoFit/>
          </a:bodyPr>
          <a:lstStyle/>
          <a:p>
            <a:pPr algn="ctr">
              <a:lnSpc>
                <a:spcPts val="3360"/>
              </a:lnSpc>
              <a:spcBef>
                <a:spcPct val="0"/>
              </a:spcBef>
            </a:pPr>
            <a:r>
              <a:rPr lang="en-US" sz="2400">
                <a:solidFill>
                  <a:srgbClr val="201E21"/>
                </a:solidFill>
                <a:latin typeface="Canva Sans Bold"/>
              </a:rPr>
              <a:t>― Brené Brown, </a:t>
            </a:r>
            <a:r>
              <a:rPr lang="en-US" sz="2400" u="sng">
                <a:solidFill>
                  <a:srgbClr val="201E21"/>
                </a:solidFill>
                <a:latin typeface="Canva Sans Bold"/>
                <a:hlinkClick r:id="rId6" tooltip="https://www.goodreads.com/work/quotes/92741322"/>
              </a:rPr>
              <a:t>Atlas of the Heart: Mapping Meaningful Connection and the Language of Human Experience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TextBox 2"/>
          <p:cNvSpPr txBox="1"/>
          <p:nvPr/>
        </p:nvSpPr>
        <p:spPr>
          <a:xfrm>
            <a:off x="7481888" y="2764496"/>
            <a:ext cx="10380914" cy="7029450"/>
          </a:xfrm>
          <a:prstGeom prst="rect">
            <a:avLst/>
          </a:prstGeom>
        </p:spPr>
        <p:txBody>
          <a:bodyPr lIns="0" tIns="0" rIns="0" bIns="0" rtlCol="0" anchor="t">
            <a:spAutoFit/>
          </a:bodyPr>
          <a:lstStyle/>
          <a:p>
            <a:pPr algn="l">
              <a:lnSpc>
                <a:spcPts val="6644"/>
              </a:lnSpc>
            </a:pPr>
            <a:r>
              <a:rPr lang="en-US" sz="5537" spc="-276">
                <a:solidFill>
                  <a:srgbClr val="201E21"/>
                </a:solidFill>
                <a:latin typeface="Canva Sans"/>
              </a:rPr>
              <a:t>AKA: Retention Interviews or Engagement Interviews</a:t>
            </a:r>
          </a:p>
          <a:p>
            <a:pPr algn="l">
              <a:lnSpc>
                <a:spcPts val="6644"/>
              </a:lnSpc>
            </a:pPr>
            <a:endParaRPr lang="en-US" sz="5537" spc="-276">
              <a:solidFill>
                <a:srgbClr val="201E21"/>
              </a:solidFill>
              <a:latin typeface="Canva Sans"/>
            </a:endParaRPr>
          </a:p>
          <a:p>
            <a:pPr marL="1001161" lvl="1" indent="-500581" algn="l">
              <a:lnSpc>
                <a:spcPts val="5564"/>
              </a:lnSpc>
              <a:buFont typeface="Arial"/>
              <a:buChar char="•"/>
            </a:pPr>
            <a:r>
              <a:rPr lang="en-US" sz="4637" spc="-231">
                <a:solidFill>
                  <a:srgbClr val="201E21"/>
                </a:solidFill>
                <a:latin typeface="Canva Sans"/>
              </a:rPr>
              <a:t>Why do stay interviews?</a:t>
            </a:r>
          </a:p>
          <a:p>
            <a:pPr marL="1485393" lvl="2" indent="-495131" algn="l">
              <a:lnSpc>
                <a:spcPts val="4128"/>
              </a:lnSpc>
              <a:buFont typeface="Arial"/>
              <a:buChar char="⚬"/>
            </a:pPr>
            <a:r>
              <a:rPr lang="en-US" sz="3440" spc="-172">
                <a:solidFill>
                  <a:srgbClr val="201E21"/>
                </a:solidFill>
                <a:latin typeface="Canva Sans"/>
              </a:rPr>
              <a:t>Best practice for connecting with, engaging and responding to employee needs and interests</a:t>
            </a:r>
          </a:p>
          <a:p>
            <a:pPr marL="1001161" lvl="1" indent="-500581" algn="l">
              <a:lnSpc>
                <a:spcPts val="5564"/>
              </a:lnSpc>
              <a:buFont typeface="Arial"/>
              <a:buChar char="•"/>
            </a:pPr>
            <a:r>
              <a:rPr lang="en-US" sz="4637" spc="-231">
                <a:solidFill>
                  <a:srgbClr val="201E21"/>
                </a:solidFill>
                <a:latin typeface="Canva Sans"/>
              </a:rPr>
              <a:t>When?</a:t>
            </a:r>
          </a:p>
          <a:p>
            <a:pPr marL="1484175" lvl="2" indent="-494725" algn="l">
              <a:lnSpc>
                <a:spcPts val="4124"/>
              </a:lnSpc>
              <a:buFont typeface="Arial"/>
              <a:buChar char="⚬"/>
            </a:pPr>
            <a:r>
              <a:rPr lang="en-US" sz="3437" spc="-171">
                <a:solidFill>
                  <a:srgbClr val="201E21"/>
                </a:solidFill>
                <a:latin typeface="Canva Sans"/>
              </a:rPr>
              <a:t>Annually or every other year</a:t>
            </a:r>
          </a:p>
          <a:p>
            <a:pPr marL="1484175" lvl="2" indent="-494725" algn="l">
              <a:lnSpc>
                <a:spcPts val="4124"/>
              </a:lnSpc>
              <a:buFont typeface="Arial"/>
              <a:buChar char="⚬"/>
            </a:pPr>
            <a:r>
              <a:rPr lang="en-US" sz="3437" spc="-171">
                <a:solidFill>
                  <a:srgbClr val="201E21"/>
                </a:solidFill>
                <a:latin typeface="Canva Sans"/>
              </a:rPr>
              <a:t>Never as part of the performance evaluation</a:t>
            </a:r>
          </a:p>
          <a:p>
            <a:pPr marL="0" lvl="0" indent="0" algn="l">
              <a:lnSpc>
                <a:spcPts val="4124"/>
              </a:lnSpc>
            </a:pPr>
            <a:endParaRPr lang="en-US" sz="3437" spc="-171">
              <a:solidFill>
                <a:srgbClr val="201E21"/>
              </a:solidFill>
              <a:latin typeface="Canva Sans"/>
            </a:endParaRPr>
          </a:p>
        </p:txBody>
      </p:sp>
      <p:sp>
        <p:nvSpPr>
          <p:cNvPr id="3" name="Freeform 3"/>
          <p:cNvSpPr/>
          <p:nvPr/>
        </p:nvSpPr>
        <p:spPr>
          <a:xfrm>
            <a:off x="1353560" y="1327931"/>
            <a:ext cx="4867264" cy="6891701"/>
          </a:xfrm>
          <a:custGeom>
            <a:avLst/>
            <a:gdLst/>
            <a:ahLst/>
            <a:cxnLst/>
            <a:rect l="l" t="t" r="r" b="b"/>
            <a:pathLst>
              <a:path w="4867264" h="6891701">
                <a:moveTo>
                  <a:pt x="0" y="0"/>
                </a:moveTo>
                <a:lnTo>
                  <a:pt x="4867263" y="0"/>
                </a:lnTo>
                <a:lnTo>
                  <a:pt x="4867263" y="6891701"/>
                </a:lnTo>
                <a:lnTo>
                  <a:pt x="0" y="68917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32541" y="1943150"/>
            <a:ext cx="4258003" cy="6679220"/>
          </a:xfrm>
          <a:custGeom>
            <a:avLst/>
            <a:gdLst/>
            <a:ahLst/>
            <a:cxnLst/>
            <a:rect l="l" t="t" r="r" b="b"/>
            <a:pathLst>
              <a:path w="4258003" h="6679220">
                <a:moveTo>
                  <a:pt x="0" y="0"/>
                </a:moveTo>
                <a:lnTo>
                  <a:pt x="4258003" y="0"/>
                </a:lnTo>
                <a:lnTo>
                  <a:pt x="4258003" y="6679221"/>
                </a:lnTo>
                <a:lnTo>
                  <a:pt x="0" y="6679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7386638" y="1327931"/>
            <a:ext cx="3392864" cy="779180"/>
            <a:chOff x="0" y="0"/>
            <a:chExt cx="1769629" cy="406400"/>
          </a:xfrm>
        </p:grpSpPr>
        <p:sp>
          <p:nvSpPr>
            <p:cNvPr id="6" name="Freeform 6"/>
            <p:cNvSpPr/>
            <p:nvPr/>
          </p:nvSpPr>
          <p:spPr>
            <a:xfrm>
              <a:off x="0" y="0"/>
              <a:ext cx="1769629" cy="406400"/>
            </a:xfrm>
            <a:custGeom>
              <a:avLst/>
              <a:gdLst/>
              <a:ahLst/>
              <a:cxnLst/>
              <a:rect l="l" t="t" r="r" b="b"/>
              <a:pathLst>
                <a:path w="1769629" h="406400">
                  <a:moveTo>
                    <a:pt x="1566429" y="0"/>
                  </a:moveTo>
                  <a:cubicBezTo>
                    <a:pt x="1678654" y="0"/>
                    <a:pt x="1769629" y="90976"/>
                    <a:pt x="1769629" y="203200"/>
                  </a:cubicBezTo>
                  <a:cubicBezTo>
                    <a:pt x="1769629" y="315424"/>
                    <a:pt x="1678654" y="406400"/>
                    <a:pt x="156642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7" name="TextBox 7"/>
            <p:cNvSpPr txBox="1"/>
            <p:nvPr/>
          </p:nvSpPr>
          <p:spPr>
            <a:xfrm>
              <a:off x="0" y="-57150"/>
              <a:ext cx="1769629" cy="463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Stay Interviews</a:t>
              </a:r>
            </a:p>
          </p:txBody>
        </p:sp>
      </p:grpSp>
      <p:sp>
        <p:nvSpPr>
          <p:cNvPr id="8" name="AutoShape 8"/>
          <p:cNvSpPr/>
          <p:nvPr/>
        </p:nvSpPr>
        <p:spPr>
          <a:xfrm>
            <a:off x="14617199" y="1717521"/>
            <a:ext cx="2642101" cy="9525"/>
          </a:xfrm>
          <a:prstGeom prst="line">
            <a:avLst/>
          </a:prstGeom>
          <a:ln w="19050" cap="flat">
            <a:solidFill>
              <a:srgbClr val="201E21"/>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185738" y="-276225"/>
            <a:ext cx="7753350" cy="10706100"/>
            <a:chOff x="0" y="0"/>
            <a:chExt cx="2042035" cy="2819714"/>
          </a:xfrm>
        </p:grpSpPr>
        <p:sp>
          <p:nvSpPr>
            <p:cNvPr id="3" name="Freeform 3"/>
            <p:cNvSpPr/>
            <p:nvPr/>
          </p:nvSpPr>
          <p:spPr>
            <a:xfrm>
              <a:off x="0" y="0"/>
              <a:ext cx="2042035" cy="2819714"/>
            </a:xfrm>
            <a:custGeom>
              <a:avLst/>
              <a:gdLst/>
              <a:ahLst/>
              <a:cxnLst/>
              <a:rect l="l" t="t" r="r" b="b"/>
              <a:pathLst>
                <a:path w="2042035" h="2819714">
                  <a:moveTo>
                    <a:pt x="0" y="0"/>
                  </a:moveTo>
                  <a:lnTo>
                    <a:pt x="2042035" y="0"/>
                  </a:lnTo>
                  <a:lnTo>
                    <a:pt x="2042035" y="2819714"/>
                  </a:lnTo>
                  <a:lnTo>
                    <a:pt x="0" y="2819714"/>
                  </a:lnTo>
                  <a:close/>
                </a:path>
              </a:pathLst>
            </a:custGeom>
            <a:solidFill>
              <a:srgbClr val="F54F66"/>
            </a:solidFill>
          </p:spPr>
          <p:txBody>
            <a:bodyPr/>
            <a:lstStyle/>
            <a:p>
              <a:endParaRPr lang="en-US"/>
            </a:p>
          </p:txBody>
        </p:sp>
        <p:sp>
          <p:nvSpPr>
            <p:cNvPr id="4" name="TextBox 4"/>
            <p:cNvSpPr txBox="1"/>
            <p:nvPr/>
          </p:nvSpPr>
          <p:spPr>
            <a:xfrm>
              <a:off x="0" y="-38100"/>
              <a:ext cx="2042035" cy="2857814"/>
            </a:xfrm>
            <a:prstGeom prst="rect">
              <a:avLst/>
            </a:prstGeom>
          </p:spPr>
          <p:txBody>
            <a:bodyPr lIns="50800" tIns="50800" rIns="50800" bIns="50800" rtlCol="0" anchor="ctr"/>
            <a:lstStyle/>
            <a:p>
              <a:pPr algn="ctr">
                <a:lnSpc>
                  <a:spcPts val="3360"/>
                </a:lnSpc>
              </a:pPr>
              <a:endParaRPr/>
            </a:p>
          </p:txBody>
        </p:sp>
      </p:grpSp>
      <p:sp>
        <p:nvSpPr>
          <p:cNvPr id="5" name="Freeform 5"/>
          <p:cNvSpPr/>
          <p:nvPr/>
        </p:nvSpPr>
        <p:spPr>
          <a:xfrm>
            <a:off x="8595881" y="1836704"/>
            <a:ext cx="8663419" cy="6613592"/>
          </a:xfrm>
          <a:custGeom>
            <a:avLst/>
            <a:gdLst/>
            <a:ahLst/>
            <a:cxnLst/>
            <a:rect l="l" t="t" r="r" b="b"/>
            <a:pathLst>
              <a:path w="8663419" h="6613592">
                <a:moveTo>
                  <a:pt x="0" y="0"/>
                </a:moveTo>
                <a:lnTo>
                  <a:pt x="8663419" y="0"/>
                </a:lnTo>
                <a:lnTo>
                  <a:pt x="8663419" y="6613592"/>
                </a:lnTo>
                <a:lnTo>
                  <a:pt x="0" y="6613592"/>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219200" y="1266825"/>
            <a:ext cx="4994210" cy="3556063"/>
          </a:xfrm>
          <a:prstGeom prst="rect">
            <a:avLst/>
          </a:prstGeom>
        </p:spPr>
        <p:txBody>
          <a:bodyPr lIns="0" tIns="0" rIns="0" bIns="0" rtlCol="0" anchor="t">
            <a:spAutoFit/>
          </a:bodyPr>
          <a:lstStyle/>
          <a:p>
            <a:pPr algn="l">
              <a:lnSpc>
                <a:spcPts val="9359"/>
              </a:lnSpc>
            </a:pPr>
            <a:r>
              <a:rPr lang="en-US" sz="7799" u="sng" spc="-389">
                <a:solidFill>
                  <a:srgbClr val="FAF9F4"/>
                </a:solidFill>
                <a:latin typeface="Canva Sans"/>
              </a:rPr>
              <a:t>Turnover in </a:t>
            </a:r>
          </a:p>
          <a:p>
            <a:pPr marL="0" lvl="0" indent="0" algn="l">
              <a:lnSpc>
                <a:spcPts val="9359"/>
              </a:lnSpc>
              <a:spcBef>
                <a:spcPct val="0"/>
              </a:spcBef>
            </a:pPr>
            <a:r>
              <a:rPr lang="en-US" sz="7799" u="sng" spc="-389">
                <a:solidFill>
                  <a:srgbClr val="FAF9F4"/>
                </a:solidFill>
                <a:latin typeface="Canva Sans"/>
              </a:rPr>
              <a:t>Higher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p:cNvSpPr/>
          <p:nvPr/>
        </p:nvSpPr>
        <p:spPr>
          <a:xfrm>
            <a:off x="1110204" y="-177679"/>
            <a:ext cx="6690771" cy="6978640"/>
          </a:xfrm>
          <a:custGeom>
            <a:avLst/>
            <a:gdLst/>
            <a:ahLst/>
            <a:cxnLst/>
            <a:rect l="l" t="t" r="r" b="b"/>
            <a:pathLst>
              <a:path w="6690771" h="6978640">
                <a:moveTo>
                  <a:pt x="0" y="0"/>
                </a:moveTo>
                <a:lnTo>
                  <a:pt x="6690771" y="0"/>
                </a:lnTo>
                <a:lnTo>
                  <a:pt x="6690771" y="6978640"/>
                </a:lnTo>
                <a:lnTo>
                  <a:pt x="0" y="69786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956903" y="1875633"/>
            <a:ext cx="5844072" cy="7181655"/>
          </a:xfrm>
          <a:custGeom>
            <a:avLst/>
            <a:gdLst/>
            <a:ahLst/>
            <a:cxnLst/>
            <a:rect l="l" t="t" r="r" b="b"/>
            <a:pathLst>
              <a:path w="5844072" h="7181655">
                <a:moveTo>
                  <a:pt x="0" y="0"/>
                </a:moveTo>
                <a:lnTo>
                  <a:pt x="5844072" y="0"/>
                </a:lnTo>
                <a:lnTo>
                  <a:pt x="5844072" y="7181655"/>
                </a:lnTo>
                <a:lnTo>
                  <a:pt x="0" y="71816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5400000">
            <a:off x="9479889" y="4763318"/>
            <a:ext cx="582365" cy="582365"/>
          </a:xfrm>
          <a:custGeom>
            <a:avLst/>
            <a:gdLst/>
            <a:ahLst/>
            <a:cxnLst/>
            <a:rect l="l" t="t" r="r" b="b"/>
            <a:pathLst>
              <a:path w="582365" h="582365">
                <a:moveTo>
                  <a:pt x="0" y="0"/>
                </a:moveTo>
                <a:lnTo>
                  <a:pt x="582365" y="0"/>
                </a:lnTo>
                <a:lnTo>
                  <a:pt x="582365" y="582364"/>
                </a:lnTo>
                <a:lnTo>
                  <a:pt x="0" y="5823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AutoShape 5"/>
          <p:cNvSpPr/>
          <p:nvPr/>
        </p:nvSpPr>
        <p:spPr>
          <a:xfrm>
            <a:off x="9771072" y="5345682"/>
            <a:ext cx="0" cy="2709475"/>
          </a:xfrm>
          <a:prstGeom prst="line">
            <a:avLst/>
          </a:prstGeom>
          <a:ln w="38100" cap="flat">
            <a:solidFill>
              <a:srgbClr val="201E21"/>
            </a:solidFill>
            <a:prstDash val="solid"/>
            <a:headEnd type="none" w="sm" len="sm"/>
            <a:tailEnd type="none" w="sm" len="sm"/>
          </a:ln>
        </p:spPr>
        <p:txBody>
          <a:bodyPr/>
          <a:lstStyle/>
          <a:p>
            <a:endParaRPr lang="en-US"/>
          </a:p>
        </p:txBody>
      </p:sp>
      <p:sp>
        <p:nvSpPr>
          <p:cNvPr id="6" name="TextBox 6"/>
          <p:cNvSpPr txBox="1"/>
          <p:nvPr/>
        </p:nvSpPr>
        <p:spPr>
          <a:xfrm>
            <a:off x="9429750" y="1173244"/>
            <a:ext cx="7687501" cy="2362200"/>
          </a:xfrm>
          <a:prstGeom prst="rect">
            <a:avLst/>
          </a:prstGeom>
        </p:spPr>
        <p:txBody>
          <a:bodyPr lIns="0" tIns="0" rIns="0" bIns="0" rtlCol="0" anchor="t">
            <a:spAutoFit/>
          </a:bodyPr>
          <a:lstStyle/>
          <a:p>
            <a:pPr marL="0" lvl="0" indent="0" algn="l">
              <a:lnSpc>
                <a:spcPts val="9359"/>
              </a:lnSpc>
              <a:spcBef>
                <a:spcPct val="0"/>
              </a:spcBef>
            </a:pPr>
            <a:r>
              <a:rPr lang="en-US" sz="7799" u="sng" spc="-389">
                <a:solidFill>
                  <a:srgbClr val="F54F66"/>
                </a:solidFill>
                <a:latin typeface="Canva Sans"/>
              </a:rPr>
              <a:t>Strategies for Retention</a:t>
            </a:r>
          </a:p>
        </p:txBody>
      </p:sp>
      <p:sp>
        <p:nvSpPr>
          <p:cNvPr id="7" name="TextBox 7"/>
          <p:cNvSpPr txBox="1"/>
          <p:nvPr/>
        </p:nvSpPr>
        <p:spPr>
          <a:xfrm>
            <a:off x="11041865" y="4725218"/>
            <a:ext cx="5864668" cy="3329939"/>
          </a:xfrm>
          <a:prstGeom prst="rect">
            <a:avLst/>
          </a:prstGeom>
        </p:spPr>
        <p:txBody>
          <a:bodyPr lIns="0" tIns="0" rIns="0" bIns="0" rtlCol="0" anchor="t">
            <a:spAutoFit/>
          </a:bodyPr>
          <a:lstStyle/>
          <a:p>
            <a:pPr algn="l">
              <a:lnSpc>
                <a:spcPts val="3360"/>
              </a:lnSpc>
            </a:pPr>
            <a:r>
              <a:rPr lang="en-US" sz="2400">
                <a:solidFill>
                  <a:srgbClr val="201E21"/>
                </a:solidFill>
                <a:latin typeface="Canva Sans"/>
              </a:rPr>
              <a:t>According to CUPA-HR research…</a:t>
            </a:r>
          </a:p>
          <a:p>
            <a:pPr marL="518165" lvl="1" indent="-259082" algn="l">
              <a:lnSpc>
                <a:spcPts val="3360"/>
              </a:lnSpc>
              <a:buFont typeface="Arial"/>
              <a:buChar char="•"/>
            </a:pPr>
            <a:r>
              <a:rPr lang="en-US" sz="2400">
                <a:solidFill>
                  <a:srgbClr val="201E21"/>
                </a:solidFill>
                <a:latin typeface="Canva Sans"/>
              </a:rPr>
              <a:t>Increasing pay</a:t>
            </a:r>
          </a:p>
          <a:p>
            <a:pPr marL="518165" lvl="1" indent="-259082" algn="l">
              <a:lnSpc>
                <a:spcPts val="3360"/>
              </a:lnSpc>
              <a:buFont typeface="Arial"/>
              <a:buChar char="•"/>
            </a:pPr>
            <a:r>
              <a:rPr lang="en-US" sz="2400">
                <a:solidFill>
                  <a:srgbClr val="201E21"/>
                </a:solidFill>
                <a:latin typeface="Canva Sans"/>
              </a:rPr>
              <a:t>Offering remote or flexible work options</a:t>
            </a:r>
          </a:p>
          <a:p>
            <a:pPr marL="518165" lvl="1" indent="-259082" algn="l">
              <a:lnSpc>
                <a:spcPts val="3360"/>
              </a:lnSpc>
              <a:buFont typeface="Arial"/>
              <a:buChar char="•"/>
            </a:pPr>
            <a:r>
              <a:rPr lang="en-US" sz="2400">
                <a:solidFill>
                  <a:srgbClr val="201E21"/>
                </a:solidFill>
                <a:latin typeface="Canva Sans"/>
              </a:rPr>
              <a:t>Creating more opportunities for professional development</a:t>
            </a:r>
          </a:p>
          <a:p>
            <a:pPr marL="518165" lvl="1" indent="-259082" algn="l">
              <a:lnSpc>
                <a:spcPts val="3360"/>
              </a:lnSpc>
              <a:buFont typeface="Arial"/>
              <a:buChar char="•"/>
            </a:pPr>
            <a:r>
              <a:rPr lang="en-US" sz="2400">
                <a:solidFill>
                  <a:srgbClr val="201E21"/>
                </a:solidFill>
                <a:latin typeface="Canva Sans"/>
              </a:rPr>
              <a:t>Assessing and addressing organizational culture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2626336" y="5034598"/>
            <a:ext cx="1023894" cy="102389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4" name="TextBox 4"/>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01</a:t>
              </a:r>
            </a:p>
          </p:txBody>
        </p:sp>
      </p:grpSp>
      <p:grpSp>
        <p:nvGrpSpPr>
          <p:cNvPr id="5" name="Group 5"/>
          <p:cNvGrpSpPr/>
          <p:nvPr/>
        </p:nvGrpSpPr>
        <p:grpSpPr>
          <a:xfrm>
            <a:off x="8526902" y="5034598"/>
            <a:ext cx="1023894" cy="102389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02</a:t>
              </a:r>
            </a:p>
          </p:txBody>
        </p:sp>
      </p:grpSp>
      <p:grpSp>
        <p:nvGrpSpPr>
          <p:cNvPr id="8" name="Group 8"/>
          <p:cNvGrpSpPr/>
          <p:nvPr/>
        </p:nvGrpSpPr>
        <p:grpSpPr>
          <a:xfrm>
            <a:off x="14518708" y="5034598"/>
            <a:ext cx="1023894" cy="102389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54F66"/>
              </a:solidFill>
              <a:prstDash val="solid"/>
              <a:miter/>
            </a:ln>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marL="0" lvl="0" indent="0" algn="ctr">
                <a:lnSpc>
                  <a:spcPts val="3920"/>
                </a:lnSpc>
                <a:spcBef>
                  <a:spcPct val="0"/>
                </a:spcBef>
              </a:pPr>
              <a:r>
                <a:rPr lang="en-US" sz="2800">
                  <a:solidFill>
                    <a:srgbClr val="F54F66"/>
                  </a:solidFill>
                  <a:latin typeface="Canva Sans Bold"/>
                </a:rPr>
                <a:t>03</a:t>
              </a:r>
            </a:p>
          </p:txBody>
        </p:sp>
      </p:grpSp>
      <p:grpSp>
        <p:nvGrpSpPr>
          <p:cNvPr id="11" name="Group 11"/>
          <p:cNvGrpSpPr/>
          <p:nvPr/>
        </p:nvGrpSpPr>
        <p:grpSpPr>
          <a:xfrm>
            <a:off x="-185738" y="-276225"/>
            <a:ext cx="18786556" cy="4658862"/>
            <a:chOff x="0" y="0"/>
            <a:chExt cx="4947899" cy="1227025"/>
          </a:xfrm>
        </p:grpSpPr>
        <p:sp>
          <p:nvSpPr>
            <p:cNvPr id="12" name="Freeform 12"/>
            <p:cNvSpPr/>
            <p:nvPr/>
          </p:nvSpPr>
          <p:spPr>
            <a:xfrm>
              <a:off x="0" y="0"/>
              <a:ext cx="4947900" cy="1227025"/>
            </a:xfrm>
            <a:custGeom>
              <a:avLst/>
              <a:gdLst/>
              <a:ahLst/>
              <a:cxnLst/>
              <a:rect l="l" t="t" r="r" b="b"/>
              <a:pathLst>
                <a:path w="4947900" h="1227025">
                  <a:moveTo>
                    <a:pt x="0" y="0"/>
                  </a:moveTo>
                  <a:lnTo>
                    <a:pt x="4947900" y="0"/>
                  </a:lnTo>
                  <a:lnTo>
                    <a:pt x="4947900" y="1227025"/>
                  </a:lnTo>
                  <a:lnTo>
                    <a:pt x="0" y="1227025"/>
                  </a:lnTo>
                  <a:close/>
                </a:path>
              </a:pathLst>
            </a:custGeom>
            <a:solidFill>
              <a:srgbClr val="F54F66"/>
            </a:solidFill>
          </p:spPr>
          <p:txBody>
            <a:bodyPr/>
            <a:lstStyle/>
            <a:p>
              <a:endParaRPr lang="en-US"/>
            </a:p>
          </p:txBody>
        </p:sp>
        <p:sp>
          <p:nvSpPr>
            <p:cNvPr id="13" name="TextBox 13"/>
            <p:cNvSpPr txBox="1"/>
            <p:nvPr/>
          </p:nvSpPr>
          <p:spPr>
            <a:xfrm>
              <a:off x="0" y="-38100"/>
              <a:ext cx="4947899" cy="1265125"/>
            </a:xfrm>
            <a:prstGeom prst="rect">
              <a:avLst/>
            </a:prstGeom>
          </p:spPr>
          <p:txBody>
            <a:bodyPr lIns="50800" tIns="50800" rIns="50800" bIns="50800" rtlCol="0" anchor="ctr"/>
            <a:lstStyle/>
            <a:p>
              <a:pPr algn="ctr">
                <a:lnSpc>
                  <a:spcPts val="3360"/>
                </a:lnSpc>
              </a:pPr>
              <a:endParaRPr/>
            </a:p>
          </p:txBody>
        </p:sp>
      </p:grpSp>
      <p:sp>
        <p:nvSpPr>
          <p:cNvPr id="14" name="Freeform 14"/>
          <p:cNvSpPr/>
          <p:nvPr/>
        </p:nvSpPr>
        <p:spPr>
          <a:xfrm>
            <a:off x="7137526" y="475013"/>
            <a:ext cx="10335482" cy="3907624"/>
          </a:xfrm>
          <a:custGeom>
            <a:avLst/>
            <a:gdLst/>
            <a:ahLst/>
            <a:cxnLst/>
            <a:rect l="l" t="t" r="r" b="b"/>
            <a:pathLst>
              <a:path w="10335482" h="3907624">
                <a:moveTo>
                  <a:pt x="0" y="0"/>
                </a:moveTo>
                <a:lnTo>
                  <a:pt x="10335482" y="0"/>
                </a:lnTo>
                <a:lnTo>
                  <a:pt x="10335482" y="3907624"/>
                </a:lnTo>
                <a:lnTo>
                  <a:pt x="0" y="3907624"/>
                </a:lnTo>
                <a:lnTo>
                  <a:pt x="0" y="0"/>
                </a:lnTo>
                <a:close/>
              </a:path>
            </a:pathLst>
          </a:custGeom>
          <a:blipFill>
            <a:blip r:embed="rId3">
              <a:extLst>
                <a:ext uri="{96DAC541-7B7A-43D3-8B79-37D633B846F1}">
                  <asvg:svgBlip xmlns:asvg="http://schemas.microsoft.com/office/drawing/2016/SVG/main" r:embed="rId4"/>
                </a:ext>
              </a:extLst>
            </a:blip>
            <a:stretch>
              <a:fillRect b="-66411"/>
            </a:stretch>
          </a:blipFill>
        </p:spPr>
        <p:txBody>
          <a:bodyPr/>
          <a:lstStyle/>
          <a:p>
            <a:endParaRPr lang="en-US"/>
          </a:p>
        </p:txBody>
      </p:sp>
      <p:sp>
        <p:nvSpPr>
          <p:cNvPr id="15" name="TextBox 15"/>
          <p:cNvSpPr txBox="1"/>
          <p:nvPr/>
        </p:nvSpPr>
        <p:spPr>
          <a:xfrm>
            <a:off x="1028700" y="872106"/>
            <a:ext cx="5560968" cy="2362200"/>
          </a:xfrm>
          <a:prstGeom prst="rect">
            <a:avLst/>
          </a:prstGeom>
        </p:spPr>
        <p:txBody>
          <a:bodyPr lIns="0" tIns="0" rIns="0" bIns="0" rtlCol="0" anchor="t">
            <a:spAutoFit/>
          </a:bodyPr>
          <a:lstStyle/>
          <a:p>
            <a:pPr marL="0" lvl="0" indent="0" algn="l">
              <a:lnSpc>
                <a:spcPts val="9359"/>
              </a:lnSpc>
              <a:spcBef>
                <a:spcPct val="0"/>
              </a:spcBef>
            </a:pPr>
            <a:r>
              <a:rPr lang="en-US" sz="7799" u="sng" spc="-389">
                <a:solidFill>
                  <a:srgbClr val="FAF9F4"/>
                </a:solidFill>
                <a:latin typeface="Canva Sans"/>
              </a:rPr>
              <a:t>Employee Engagement</a:t>
            </a:r>
          </a:p>
        </p:txBody>
      </p:sp>
      <p:sp>
        <p:nvSpPr>
          <p:cNvPr id="16" name="TextBox 16"/>
          <p:cNvSpPr txBox="1"/>
          <p:nvPr/>
        </p:nvSpPr>
        <p:spPr>
          <a:xfrm>
            <a:off x="12483021" y="8993532"/>
            <a:ext cx="4776279" cy="396239"/>
          </a:xfrm>
          <a:prstGeom prst="rect">
            <a:avLst/>
          </a:prstGeom>
        </p:spPr>
        <p:txBody>
          <a:bodyPr lIns="0" tIns="0" rIns="0" bIns="0" rtlCol="0" anchor="t">
            <a:spAutoFit/>
          </a:bodyPr>
          <a:lstStyle/>
          <a:p>
            <a:pPr marL="518165" lvl="1" indent="-259082" algn="ctr">
              <a:lnSpc>
                <a:spcPts val="3360"/>
              </a:lnSpc>
              <a:buFont typeface="Arial"/>
              <a:buChar char="•"/>
            </a:pPr>
            <a:r>
              <a:rPr lang="en-US" sz="2400">
                <a:solidFill>
                  <a:srgbClr val="201E21"/>
                </a:solidFill>
                <a:latin typeface="Canva Sans"/>
              </a:rPr>
              <a:t>It won’t happen on its own.</a:t>
            </a:r>
          </a:p>
        </p:txBody>
      </p:sp>
      <p:sp>
        <p:nvSpPr>
          <p:cNvPr id="17" name="TextBox 17"/>
          <p:cNvSpPr txBox="1"/>
          <p:nvPr/>
        </p:nvSpPr>
        <p:spPr>
          <a:xfrm>
            <a:off x="1533419" y="6296052"/>
            <a:ext cx="3209727" cy="1943100"/>
          </a:xfrm>
          <a:prstGeom prst="rect">
            <a:avLst/>
          </a:prstGeom>
        </p:spPr>
        <p:txBody>
          <a:bodyPr lIns="0" tIns="0" rIns="0" bIns="0" rtlCol="0" anchor="t">
            <a:spAutoFit/>
          </a:bodyPr>
          <a:lstStyle/>
          <a:p>
            <a:pPr algn="ctr">
              <a:lnSpc>
                <a:spcPts val="3840"/>
              </a:lnSpc>
            </a:pPr>
            <a:r>
              <a:rPr lang="en-US" sz="3200" u="sng" spc="-160">
                <a:solidFill>
                  <a:srgbClr val="F54F66"/>
                </a:solidFill>
                <a:latin typeface="Canva Sans Medium"/>
              </a:rPr>
              <a:t>Nearly everyone starts a job being highly engaged.</a:t>
            </a:r>
          </a:p>
          <a:p>
            <a:pPr marL="0" lvl="0" indent="0" algn="ctr">
              <a:lnSpc>
                <a:spcPts val="3840"/>
              </a:lnSpc>
              <a:spcBef>
                <a:spcPct val="0"/>
              </a:spcBef>
            </a:pPr>
            <a:endParaRPr lang="en-US" sz="3200" u="sng" spc="-160">
              <a:solidFill>
                <a:srgbClr val="F54F66"/>
              </a:solidFill>
              <a:latin typeface="Canva Sans Medium"/>
            </a:endParaRPr>
          </a:p>
        </p:txBody>
      </p:sp>
      <p:sp>
        <p:nvSpPr>
          <p:cNvPr id="18" name="TextBox 18"/>
          <p:cNvSpPr txBox="1"/>
          <p:nvPr/>
        </p:nvSpPr>
        <p:spPr>
          <a:xfrm>
            <a:off x="7219673" y="6296052"/>
            <a:ext cx="3638352" cy="3400425"/>
          </a:xfrm>
          <a:prstGeom prst="rect">
            <a:avLst/>
          </a:prstGeom>
        </p:spPr>
        <p:txBody>
          <a:bodyPr lIns="0" tIns="0" rIns="0" bIns="0" rtlCol="0" anchor="t">
            <a:spAutoFit/>
          </a:bodyPr>
          <a:lstStyle/>
          <a:p>
            <a:pPr algn="ctr">
              <a:lnSpc>
                <a:spcPts val="3840"/>
              </a:lnSpc>
            </a:pPr>
            <a:r>
              <a:rPr lang="en-US" sz="3200" u="sng" spc="-160">
                <a:solidFill>
                  <a:srgbClr val="F54F66"/>
                </a:solidFill>
                <a:latin typeface="Canva Sans Medium"/>
              </a:rPr>
              <a:t>Every day they make a decision to stay highly engaged or drift into a lower level of engagement.</a:t>
            </a:r>
          </a:p>
          <a:p>
            <a:pPr marL="0" lvl="0" indent="0" algn="ctr">
              <a:lnSpc>
                <a:spcPts val="3840"/>
              </a:lnSpc>
              <a:spcBef>
                <a:spcPct val="0"/>
              </a:spcBef>
            </a:pPr>
            <a:endParaRPr lang="en-US" sz="3200" u="sng" spc="-160">
              <a:solidFill>
                <a:srgbClr val="F54F66"/>
              </a:solidFill>
              <a:latin typeface="Canva Sans Medium"/>
            </a:endParaRPr>
          </a:p>
        </p:txBody>
      </p:sp>
      <p:sp>
        <p:nvSpPr>
          <p:cNvPr id="19" name="TextBox 19"/>
          <p:cNvSpPr txBox="1"/>
          <p:nvPr/>
        </p:nvSpPr>
        <p:spPr>
          <a:xfrm>
            <a:off x="13306728" y="6296052"/>
            <a:ext cx="3447852" cy="2914650"/>
          </a:xfrm>
          <a:prstGeom prst="rect">
            <a:avLst/>
          </a:prstGeom>
        </p:spPr>
        <p:txBody>
          <a:bodyPr lIns="0" tIns="0" rIns="0" bIns="0" rtlCol="0" anchor="t">
            <a:spAutoFit/>
          </a:bodyPr>
          <a:lstStyle/>
          <a:p>
            <a:pPr algn="ctr">
              <a:lnSpc>
                <a:spcPts val="3840"/>
              </a:lnSpc>
            </a:pPr>
            <a:r>
              <a:rPr lang="en-US" sz="3200" u="sng" spc="-160">
                <a:solidFill>
                  <a:srgbClr val="F54F66"/>
                </a:solidFill>
                <a:latin typeface="Canva Sans Medium"/>
              </a:rPr>
              <a:t>Most employees want to be highly engaged and we can help rebuild their engagement.</a:t>
            </a:r>
          </a:p>
          <a:p>
            <a:pPr marL="0" lvl="0" indent="0" algn="ctr">
              <a:lnSpc>
                <a:spcPts val="3840"/>
              </a:lnSpc>
              <a:spcBef>
                <a:spcPct val="0"/>
              </a:spcBef>
            </a:pPr>
            <a:endParaRPr lang="en-US" sz="3200" u="sng" spc="-160">
              <a:solidFill>
                <a:srgbClr val="F54F66"/>
              </a:solidFill>
              <a:latin typeface="Canva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046589" y="4045589"/>
            <a:ext cx="7910823" cy="4572000"/>
            <a:chOff x="0" y="0"/>
            <a:chExt cx="2123093" cy="1227025"/>
          </a:xfrm>
        </p:grpSpPr>
        <p:sp>
          <p:nvSpPr>
            <p:cNvPr id="3" name="Freeform 3"/>
            <p:cNvSpPr/>
            <p:nvPr/>
          </p:nvSpPr>
          <p:spPr>
            <a:xfrm>
              <a:off x="0" y="0"/>
              <a:ext cx="2123093" cy="1227025"/>
            </a:xfrm>
            <a:custGeom>
              <a:avLst/>
              <a:gdLst/>
              <a:ahLst/>
              <a:cxnLst/>
              <a:rect l="l" t="t" r="r" b="b"/>
              <a:pathLst>
                <a:path w="2123093" h="1227025">
                  <a:moveTo>
                    <a:pt x="0" y="0"/>
                  </a:moveTo>
                  <a:lnTo>
                    <a:pt x="2123093" y="0"/>
                  </a:lnTo>
                  <a:lnTo>
                    <a:pt x="2123093" y="1227025"/>
                  </a:lnTo>
                  <a:lnTo>
                    <a:pt x="0" y="1227025"/>
                  </a:lnTo>
                  <a:close/>
                </a:path>
              </a:pathLst>
            </a:custGeom>
            <a:solidFill>
              <a:srgbClr val="000000"/>
            </a:solidFill>
          </p:spPr>
          <p:txBody>
            <a:bodyPr/>
            <a:lstStyle/>
            <a:p>
              <a:endParaRPr lang="en-US"/>
            </a:p>
          </p:txBody>
        </p:sp>
        <p:sp>
          <p:nvSpPr>
            <p:cNvPr id="4" name="TextBox 4"/>
            <p:cNvSpPr txBox="1"/>
            <p:nvPr/>
          </p:nvSpPr>
          <p:spPr>
            <a:xfrm>
              <a:off x="0" y="-38100"/>
              <a:ext cx="2123093" cy="1265125"/>
            </a:xfrm>
            <a:prstGeom prst="rect">
              <a:avLst/>
            </a:prstGeom>
          </p:spPr>
          <p:txBody>
            <a:bodyPr lIns="50800" tIns="50800" rIns="50800" bIns="50800" rtlCol="0" anchor="ctr"/>
            <a:lstStyle/>
            <a:p>
              <a:pPr algn="ctr">
                <a:lnSpc>
                  <a:spcPts val="3360"/>
                </a:lnSpc>
              </a:pPr>
              <a:endParaRPr/>
            </a:p>
          </p:txBody>
        </p:sp>
      </p:grpSp>
      <p:grpSp>
        <p:nvGrpSpPr>
          <p:cNvPr id="5" name="Group 5"/>
          <p:cNvGrpSpPr/>
          <p:nvPr/>
        </p:nvGrpSpPr>
        <p:grpSpPr>
          <a:xfrm rot="-5400000">
            <a:off x="7474589" y="4045589"/>
            <a:ext cx="7910823" cy="4572000"/>
            <a:chOff x="0" y="0"/>
            <a:chExt cx="2123093" cy="1227025"/>
          </a:xfrm>
        </p:grpSpPr>
        <p:sp>
          <p:nvSpPr>
            <p:cNvPr id="6" name="Freeform 6"/>
            <p:cNvSpPr/>
            <p:nvPr/>
          </p:nvSpPr>
          <p:spPr>
            <a:xfrm>
              <a:off x="0" y="0"/>
              <a:ext cx="2123093" cy="1227025"/>
            </a:xfrm>
            <a:custGeom>
              <a:avLst/>
              <a:gdLst/>
              <a:ahLst/>
              <a:cxnLst/>
              <a:rect l="l" t="t" r="r" b="b"/>
              <a:pathLst>
                <a:path w="2123093" h="1227025">
                  <a:moveTo>
                    <a:pt x="0" y="0"/>
                  </a:moveTo>
                  <a:lnTo>
                    <a:pt x="2123093" y="0"/>
                  </a:lnTo>
                  <a:lnTo>
                    <a:pt x="2123093" y="1227025"/>
                  </a:lnTo>
                  <a:lnTo>
                    <a:pt x="0" y="1227025"/>
                  </a:lnTo>
                  <a:close/>
                </a:path>
              </a:pathLst>
            </a:custGeom>
            <a:solidFill>
              <a:srgbClr val="F54F66"/>
            </a:solidFill>
          </p:spPr>
          <p:txBody>
            <a:bodyPr/>
            <a:lstStyle/>
            <a:p>
              <a:endParaRPr lang="en-US"/>
            </a:p>
          </p:txBody>
        </p:sp>
        <p:sp>
          <p:nvSpPr>
            <p:cNvPr id="7" name="TextBox 7"/>
            <p:cNvSpPr txBox="1"/>
            <p:nvPr/>
          </p:nvSpPr>
          <p:spPr>
            <a:xfrm>
              <a:off x="0" y="-38100"/>
              <a:ext cx="2123093" cy="1265125"/>
            </a:xfrm>
            <a:prstGeom prst="rect">
              <a:avLst/>
            </a:prstGeom>
          </p:spPr>
          <p:txBody>
            <a:bodyPr lIns="50800" tIns="50800" rIns="50800" bIns="50800" rtlCol="0" anchor="ctr"/>
            <a:lstStyle/>
            <a:p>
              <a:pPr algn="ctr">
                <a:lnSpc>
                  <a:spcPts val="3360"/>
                </a:lnSpc>
              </a:pPr>
              <a:endParaRPr/>
            </a:p>
          </p:txBody>
        </p:sp>
      </p:grpSp>
      <p:grpSp>
        <p:nvGrpSpPr>
          <p:cNvPr id="8" name="Group 8"/>
          <p:cNvGrpSpPr/>
          <p:nvPr/>
        </p:nvGrpSpPr>
        <p:grpSpPr>
          <a:xfrm rot="-5400000">
            <a:off x="2902589" y="4045589"/>
            <a:ext cx="7910823" cy="4572000"/>
            <a:chOff x="0" y="0"/>
            <a:chExt cx="2123093" cy="1227025"/>
          </a:xfrm>
        </p:grpSpPr>
        <p:sp>
          <p:nvSpPr>
            <p:cNvPr id="9" name="Freeform 9"/>
            <p:cNvSpPr/>
            <p:nvPr/>
          </p:nvSpPr>
          <p:spPr>
            <a:xfrm>
              <a:off x="0" y="0"/>
              <a:ext cx="2123093" cy="1227025"/>
            </a:xfrm>
            <a:custGeom>
              <a:avLst/>
              <a:gdLst/>
              <a:ahLst/>
              <a:cxnLst/>
              <a:rect l="l" t="t" r="r" b="b"/>
              <a:pathLst>
                <a:path w="2123093" h="1227025">
                  <a:moveTo>
                    <a:pt x="0" y="0"/>
                  </a:moveTo>
                  <a:lnTo>
                    <a:pt x="2123093" y="0"/>
                  </a:lnTo>
                  <a:lnTo>
                    <a:pt x="2123093" y="1227025"/>
                  </a:lnTo>
                  <a:lnTo>
                    <a:pt x="0" y="1227025"/>
                  </a:lnTo>
                  <a:close/>
                </a:path>
              </a:pathLst>
            </a:custGeom>
            <a:solidFill>
              <a:srgbClr val="6180EF"/>
            </a:solidFill>
          </p:spPr>
          <p:txBody>
            <a:bodyPr/>
            <a:lstStyle/>
            <a:p>
              <a:endParaRPr lang="en-US"/>
            </a:p>
          </p:txBody>
        </p:sp>
        <p:sp>
          <p:nvSpPr>
            <p:cNvPr id="10" name="TextBox 10"/>
            <p:cNvSpPr txBox="1"/>
            <p:nvPr/>
          </p:nvSpPr>
          <p:spPr>
            <a:xfrm>
              <a:off x="0" y="-38100"/>
              <a:ext cx="2123093" cy="12651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rot="-5400000">
            <a:off x="-1669411" y="4045589"/>
            <a:ext cx="7910823" cy="4572000"/>
            <a:chOff x="0" y="0"/>
            <a:chExt cx="2123093" cy="1227025"/>
          </a:xfrm>
        </p:grpSpPr>
        <p:sp>
          <p:nvSpPr>
            <p:cNvPr id="12" name="Freeform 12"/>
            <p:cNvSpPr/>
            <p:nvPr/>
          </p:nvSpPr>
          <p:spPr>
            <a:xfrm>
              <a:off x="0" y="0"/>
              <a:ext cx="2123093" cy="1227025"/>
            </a:xfrm>
            <a:custGeom>
              <a:avLst/>
              <a:gdLst/>
              <a:ahLst/>
              <a:cxnLst/>
              <a:rect l="l" t="t" r="r" b="b"/>
              <a:pathLst>
                <a:path w="2123093" h="1227025">
                  <a:moveTo>
                    <a:pt x="0" y="0"/>
                  </a:moveTo>
                  <a:lnTo>
                    <a:pt x="2123093" y="0"/>
                  </a:lnTo>
                  <a:lnTo>
                    <a:pt x="2123093" y="1227025"/>
                  </a:lnTo>
                  <a:lnTo>
                    <a:pt x="0" y="1227025"/>
                  </a:lnTo>
                  <a:close/>
                </a:path>
              </a:pathLst>
            </a:custGeom>
            <a:solidFill>
              <a:srgbClr val="CEC1FB"/>
            </a:solidFill>
          </p:spPr>
          <p:txBody>
            <a:bodyPr/>
            <a:lstStyle/>
            <a:p>
              <a:endParaRPr lang="en-US"/>
            </a:p>
          </p:txBody>
        </p:sp>
        <p:sp>
          <p:nvSpPr>
            <p:cNvPr id="13" name="TextBox 13"/>
            <p:cNvSpPr txBox="1"/>
            <p:nvPr/>
          </p:nvSpPr>
          <p:spPr>
            <a:xfrm>
              <a:off x="0" y="-38100"/>
              <a:ext cx="2123093" cy="1265125"/>
            </a:xfrm>
            <a:prstGeom prst="rect">
              <a:avLst/>
            </a:prstGeom>
          </p:spPr>
          <p:txBody>
            <a:bodyPr lIns="50800" tIns="50800" rIns="50800" bIns="50800" rtlCol="0" anchor="ctr"/>
            <a:lstStyle/>
            <a:p>
              <a:pPr algn="ctr">
                <a:lnSpc>
                  <a:spcPts val="3360"/>
                </a:lnSpc>
              </a:pPr>
              <a:endParaRPr/>
            </a:p>
          </p:txBody>
        </p:sp>
      </p:grpSp>
      <p:sp>
        <p:nvSpPr>
          <p:cNvPr id="14" name="TextBox 14"/>
          <p:cNvSpPr txBox="1"/>
          <p:nvPr/>
        </p:nvSpPr>
        <p:spPr>
          <a:xfrm>
            <a:off x="4105668" y="438150"/>
            <a:ext cx="10076665" cy="1181100"/>
          </a:xfrm>
          <a:prstGeom prst="rect">
            <a:avLst/>
          </a:prstGeom>
        </p:spPr>
        <p:txBody>
          <a:bodyPr lIns="0" tIns="0" rIns="0" bIns="0" rtlCol="0" anchor="t">
            <a:spAutoFit/>
          </a:bodyPr>
          <a:lstStyle/>
          <a:p>
            <a:pPr marL="0" lvl="0" indent="0" algn="ctr">
              <a:lnSpc>
                <a:spcPts val="9359"/>
              </a:lnSpc>
              <a:spcBef>
                <a:spcPct val="0"/>
              </a:spcBef>
            </a:pPr>
            <a:r>
              <a:rPr lang="en-US" sz="7799" u="sng" spc="-389">
                <a:solidFill>
                  <a:srgbClr val="201E21"/>
                </a:solidFill>
                <a:latin typeface="Canva Sans"/>
              </a:rPr>
              <a:t>The Turnover Process</a:t>
            </a:r>
          </a:p>
        </p:txBody>
      </p:sp>
      <p:sp>
        <p:nvSpPr>
          <p:cNvPr id="15" name="Freeform 15"/>
          <p:cNvSpPr/>
          <p:nvPr/>
        </p:nvSpPr>
        <p:spPr>
          <a:xfrm rot="5400000">
            <a:off x="14852485" y="1667545"/>
            <a:ext cx="582365" cy="582365"/>
          </a:xfrm>
          <a:custGeom>
            <a:avLst/>
            <a:gdLst/>
            <a:ahLst/>
            <a:cxnLst/>
            <a:rect l="l" t="t" r="r" b="b"/>
            <a:pathLst>
              <a:path w="582365" h="582365">
                <a:moveTo>
                  <a:pt x="0" y="0"/>
                </a:moveTo>
                <a:lnTo>
                  <a:pt x="582364" y="0"/>
                </a:lnTo>
                <a:lnTo>
                  <a:pt x="582364" y="582365"/>
                </a:lnTo>
                <a:lnTo>
                  <a:pt x="0" y="582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AutoShape 16"/>
          <p:cNvSpPr/>
          <p:nvPr/>
        </p:nvSpPr>
        <p:spPr>
          <a:xfrm>
            <a:off x="4546062" y="1910432"/>
            <a:ext cx="10306423" cy="67345"/>
          </a:xfrm>
          <a:prstGeom prst="line">
            <a:avLst/>
          </a:prstGeom>
          <a:ln w="38100" cap="flat">
            <a:solidFill>
              <a:srgbClr val="000000"/>
            </a:solidFill>
            <a:prstDash val="solid"/>
            <a:headEnd type="none" w="sm" len="sm"/>
            <a:tailEnd type="none" w="sm" len="sm"/>
          </a:ln>
        </p:spPr>
        <p:txBody>
          <a:bodyPr/>
          <a:lstStyle/>
          <a:p>
            <a:endParaRPr lang="en-US"/>
          </a:p>
        </p:txBody>
      </p:sp>
      <p:sp>
        <p:nvSpPr>
          <p:cNvPr id="17" name="TextBox 17"/>
          <p:cNvSpPr txBox="1"/>
          <p:nvPr/>
        </p:nvSpPr>
        <p:spPr>
          <a:xfrm>
            <a:off x="826647" y="1667545"/>
            <a:ext cx="3209727" cy="485775"/>
          </a:xfrm>
          <a:prstGeom prst="rect">
            <a:avLst/>
          </a:prstGeom>
        </p:spPr>
        <p:txBody>
          <a:bodyPr lIns="0" tIns="0" rIns="0" bIns="0" rtlCol="0" anchor="t">
            <a:spAutoFit/>
          </a:bodyPr>
          <a:lstStyle/>
          <a:p>
            <a:pPr marL="0" lvl="0" indent="0" algn="ctr">
              <a:lnSpc>
                <a:spcPts val="3840"/>
              </a:lnSpc>
              <a:spcBef>
                <a:spcPct val="0"/>
              </a:spcBef>
            </a:pPr>
            <a:r>
              <a:rPr lang="en-US" sz="3200" u="sng" spc="-160">
                <a:solidFill>
                  <a:srgbClr val="F54F66"/>
                </a:solidFill>
                <a:latin typeface="Canva Sans Medium"/>
              </a:rPr>
              <a:t>Disengagement</a:t>
            </a:r>
          </a:p>
        </p:txBody>
      </p:sp>
      <p:sp>
        <p:nvSpPr>
          <p:cNvPr id="18" name="TextBox 18"/>
          <p:cNvSpPr txBox="1"/>
          <p:nvPr/>
        </p:nvSpPr>
        <p:spPr>
          <a:xfrm>
            <a:off x="15501524" y="1667545"/>
            <a:ext cx="1959828" cy="485775"/>
          </a:xfrm>
          <a:prstGeom prst="rect">
            <a:avLst/>
          </a:prstGeom>
        </p:spPr>
        <p:txBody>
          <a:bodyPr lIns="0" tIns="0" rIns="0" bIns="0" rtlCol="0" anchor="t">
            <a:spAutoFit/>
          </a:bodyPr>
          <a:lstStyle/>
          <a:p>
            <a:pPr marL="0" lvl="0" indent="0" algn="ctr">
              <a:lnSpc>
                <a:spcPts val="3840"/>
              </a:lnSpc>
              <a:spcBef>
                <a:spcPct val="0"/>
              </a:spcBef>
            </a:pPr>
            <a:r>
              <a:rPr lang="en-US" sz="3200" u="sng" spc="-160">
                <a:solidFill>
                  <a:srgbClr val="F54F66"/>
                </a:solidFill>
                <a:latin typeface="Canva Sans Medium"/>
              </a:rPr>
              <a:t>Departure</a:t>
            </a:r>
          </a:p>
        </p:txBody>
      </p:sp>
      <p:sp>
        <p:nvSpPr>
          <p:cNvPr id="19" name="Freeform 19"/>
          <p:cNvSpPr/>
          <p:nvPr/>
        </p:nvSpPr>
        <p:spPr>
          <a:xfrm rot="5400000">
            <a:off x="3963697" y="1619250"/>
            <a:ext cx="582365" cy="582365"/>
          </a:xfrm>
          <a:custGeom>
            <a:avLst/>
            <a:gdLst/>
            <a:ahLst/>
            <a:cxnLst/>
            <a:rect l="l" t="t" r="r" b="b"/>
            <a:pathLst>
              <a:path w="582365" h="582365">
                <a:moveTo>
                  <a:pt x="0" y="0"/>
                </a:moveTo>
                <a:lnTo>
                  <a:pt x="582365" y="0"/>
                </a:lnTo>
                <a:lnTo>
                  <a:pt x="582365" y="582365"/>
                </a:lnTo>
                <a:lnTo>
                  <a:pt x="0" y="582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TextBox 20"/>
          <p:cNvSpPr txBox="1"/>
          <p:nvPr/>
        </p:nvSpPr>
        <p:spPr>
          <a:xfrm>
            <a:off x="14744307" y="2526135"/>
            <a:ext cx="2821929" cy="688443"/>
          </a:xfrm>
          <a:prstGeom prst="rect">
            <a:avLst/>
          </a:prstGeom>
        </p:spPr>
        <p:txBody>
          <a:bodyPr lIns="0" tIns="0" rIns="0" bIns="0" rtlCol="0" anchor="t">
            <a:spAutoFit/>
          </a:bodyPr>
          <a:lstStyle/>
          <a:p>
            <a:pPr marL="0" lvl="0" indent="0" algn="l">
              <a:lnSpc>
                <a:spcPts val="5436"/>
              </a:lnSpc>
              <a:spcBef>
                <a:spcPct val="0"/>
              </a:spcBef>
            </a:pPr>
            <a:r>
              <a:rPr lang="en-US" sz="4530" u="sng" spc="-226">
                <a:solidFill>
                  <a:srgbClr val="FAF9F4"/>
                </a:solidFill>
                <a:latin typeface="Canva Sans"/>
              </a:rPr>
              <a:t>Turnover</a:t>
            </a:r>
          </a:p>
        </p:txBody>
      </p:sp>
      <p:sp>
        <p:nvSpPr>
          <p:cNvPr id="21" name="TextBox 21"/>
          <p:cNvSpPr txBox="1"/>
          <p:nvPr/>
        </p:nvSpPr>
        <p:spPr>
          <a:xfrm>
            <a:off x="14744307" y="3443178"/>
            <a:ext cx="3364847" cy="2111375"/>
          </a:xfrm>
          <a:prstGeom prst="rect">
            <a:avLst/>
          </a:prstGeom>
        </p:spPr>
        <p:txBody>
          <a:bodyPr lIns="0" tIns="0" rIns="0" bIns="0" rtlCol="0" anchor="t">
            <a:spAutoFit/>
          </a:bodyPr>
          <a:lstStyle/>
          <a:p>
            <a:pPr algn="l">
              <a:lnSpc>
                <a:spcPts val="2800"/>
              </a:lnSpc>
            </a:pPr>
            <a:r>
              <a:rPr lang="en-US" sz="2000">
                <a:solidFill>
                  <a:srgbClr val="FAF9F4"/>
                </a:solidFill>
                <a:latin typeface="Canva Sans"/>
              </a:rPr>
              <a:t>The employee decides to permanently leave the place of employment</a:t>
            </a:r>
          </a:p>
          <a:p>
            <a:pPr marL="431801" lvl="1" indent="-215900" algn="l">
              <a:lnSpc>
                <a:spcPts val="2800"/>
              </a:lnSpc>
              <a:buFont typeface="Arial"/>
              <a:buChar char="•"/>
            </a:pPr>
            <a:r>
              <a:rPr lang="en-US" sz="2000">
                <a:solidFill>
                  <a:srgbClr val="FAF9F4"/>
                </a:solidFill>
                <a:latin typeface="Canva Sans"/>
              </a:rPr>
              <a:t>Leave for a new job</a:t>
            </a:r>
          </a:p>
          <a:p>
            <a:pPr marL="431801" lvl="1" indent="-215900" algn="l">
              <a:lnSpc>
                <a:spcPts val="2800"/>
              </a:lnSpc>
              <a:buFont typeface="Arial"/>
              <a:buChar char="•"/>
            </a:pPr>
            <a:r>
              <a:rPr lang="en-US" sz="2000">
                <a:solidFill>
                  <a:srgbClr val="FAF9F4"/>
                </a:solidFill>
                <a:latin typeface="Canva Sans"/>
              </a:rPr>
              <a:t>Leave without a new job</a:t>
            </a:r>
          </a:p>
        </p:txBody>
      </p:sp>
      <p:sp>
        <p:nvSpPr>
          <p:cNvPr id="22" name="TextBox 22"/>
          <p:cNvSpPr txBox="1"/>
          <p:nvPr/>
        </p:nvSpPr>
        <p:spPr>
          <a:xfrm rot="-5400000">
            <a:off x="10756419" y="5609148"/>
            <a:ext cx="6747051" cy="581025"/>
          </a:xfrm>
          <a:prstGeom prst="rect">
            <a:avLst/>
          </a:prstGeom>
        </p:spPr>
        <p:txBody>
          <a:bodyPr lIns="0" tIns="0" rIns="0" bIns="0" rtlCol="0" anchor="t">
            <a:spAutoFit/>
          </a:bodyPr>
          <a:lstStyle/>
          <a:p>
            <a:pPr marL="0" lvl="0" indent="0" algn="r">
              <a:lnSpc>
                <a:spcPts val="4596"/>
              </a:lnSpc>
              <a:spcBef>
                <a:spcPct val="0"/>
              </a:spcBef>
            </a:pPr>
            <a:r>
              <a:rPr lang="en-US" sz="3830" spc="-191">
                <a:solidFill>
                  <a:srgbClr val="FAF9F4"/>
                </a:solidFill>
                <a:latin typeface="Canva Sans Bold"/>
              </a:rPr>
              <a:t>Opportunity to Interview</a:t>
            </a:r>
          </a:p>
        </p:txBody>
      </p:sp>
      <p:sp>
        <p:nvSpPr>
          <p:cNvPr id="23" name="TextBox 23"/>
          <p:cNvSpPr txBox="1"/>
          <p:nvPr/>
        </p:nvSpPr>
        <p:spPr>
          <a:xfrm>
            <a:off x="10271793" y="2526135"/>
            <a:ext cx="2821929" cy="688443"/>
          </a:xfrm>
          <a:prstGeom prst="rect">
            <a:avLst/>
          </a:prstGeom>
        </p:spPr>
        <p:txBody>
          <a:bodyPr lIns="0" tIns="0" rIns="0" bIns="0" rtlCol="0" anchor="t">
            <a:spAutoFit/>
          </a:bodyPr>
          <a:lstStyle/>
          <a:p>
            <a:pPr marL="0" lvl="0" indent="0" algn="l">
              <a:lnSpc>
                <a:spcPts val="5436"/>
              </a:lnSpc>
              <a:spcBef>
                <a:spcPct val="0"/>
              </a:spcBef>
            </a:pPr>
            <a:r>
              <a:rPr lang="en-US" sz="4530" u="sng" spc="-226">
                <a:solidFill>
                  <a:srgbClr val="FAF9F4"/>
                </a:solidFill>
                <a:latin typeface="Canva Sans"/>
              </a:rPr>
              <a:t>Behavior</a:t>
            </a:r>
          </a:p>
        </p:txBody>
      </p:sp>
      <p:sp>
        <p:nvSpPr>
          <p:cNvPr id="24" name="TextBox 24"/>
          <p:cNvSpPr txBox="1"/>
          <p:nvPr/>
        </p:nvSpPr>
        <p:spPr>
          <a:xfrm>
            <a:off x="10271793" y="3443178"/>
            <a:ext cx="3364847" cy="6340475"/>
          </a:xfrm>
          <a:prstGeom prst="rect">
            <a:avLst/>
          </a:prstGeom>
        </p:spPr>
        <p:txBody>
          <a:bodyPr lIns="0" tIns="0" rIns="0" bIns="0" rtlCol="0" anchor="t">
            <a:spAutoFit/>
          </a:bodyPr>
          <a:lstStyle/>
          <a:p>
            <a:pPr algn="l">
              <a:lnSpc>
                <a:spcPts val="2800"/>
              </a:lnSpc>
            </a:pPr>
            <a:r>
              <a:rPr lang="en-US" sz="2000">
                <a:solidFill>
                  <a:srgbClr val="FAF9F4"/>
                </a:solidFill>
                <a:latin typeface="Canva Sans"/>
              </a:rPr>
              <a:t>Signs that an employee may be very dissatisfied at work.</a:t>
            </a:r>
          </a:p>
          <a:p>
            <a:pPr marL="431801" lvl="1" indent="-215900" algn="l">
              <a:lnSpc>
                <a:spcPts val="2800"/>
              </a:lnSpc>
              <a:buFont typeface="Arial"/>
              <a:buChar char="•"/>
            </a:pPr>
            <a:r>
              <a:rPr lang="en-US" sz="2000">
                <a:solidFill>
                  <a:srgbClr val="FAF9F4"/>
                </a:solidFill>
                <a:latin typeface="Canva Sans"/>
              </a:rPr>
              <a:t>Questioning staying</a:t>
            </a:r>
          </a:p>
          <a:p>
            <a:pPr marL="431801" lvl="1" indent="-215900" algn="l">
              <a:lnSpc>
                <a:spcPts val="2800"/>
              </a:lnSpc>
              <a:buFont typeface="Arial"/>
              <a:buChar char="•"/>
            </a:pPr>
            <a:r>
              <a:rPr lang="en-US" sz="2000">
                <a:solidFill>
                  <a:srgbClr val="FAF9F4"/>
                </a:solidFill>
                <a:latin typeface="Canva Sans"/>
              </a:rPr>
              <a:t>Try to challenge things</a:t>
            </a:r>
          </a:p>
          <a:p>
            <a:pPr marL="431801" lvl="1" indent="-215900" algn="l">
              <a:lnSpc>
                <a:spcPts val="2800"/>
              </a:lnSpc>
              <a:buFont typeface="Arial"/>
              <a:buChar char="•"/>
            </a:pPr>
            <a:r>
              <a:rPr lang="en-US" sz="2000">
                <a:solidFill>
                  <a:srgbClr val="FAF9F4"/>
                </a:solidFill>
                <a:latin typeface="Canva Sans"/>
              </a:rPr>
              <a:t>Withdraw (e.g. increased tardiness, absenteeism, negativity)</a:t>
            </a:r>
          </a:p>
          <a:p>
            <a:pPr marL="431801" lvl="1" indent="-215900" algn="l">
              <a:lnSpc>
                <a:spcPts val="2800"/>
              </a:lnSpc>
              <a:buFont typeface="Arial"/>
              <a:buChar char="•"/>
            </a:pPr>
            <a:r>
              <a:rPr lang="en-US" sz="2000">
                <a:solidFill>
                  <a:srgbClr val="FAF9F4"/>
                </a:solidFill>
                <a:latin typeface="Canva Sans"/>
              </a:rPr>
              <a:t>Passively consider alternatives (e.g. thinking about switching units or departments)</a:t>
            </a:r>
          </a:p>
          <a:p>
            <a:pPr marL="431801" lvl="1" indent="-215900" algn="l">
              <a:lnSpc>
                <a:spcPts val="2800"/>
              </a:lnSpc>
              <a:buFont typeface="Arial"/>
              <a:buChar char="•"/>
            </a:pPr>
            <a:r>
              <a:rPr lang="en-US" sz="2000">
                <a:solidFill>
                  <a:srgbClr val="FAF9F4"/>
                </a:solidFill>
                <a:latin typeface="Canva Sans"/>
              </a:rPr>
              <a:t>Stay and fully disengage (e.g. doing minimum to get by)</a:t>
            </a:r>
          </a:p>
          <a:p>
            <a:pPr marL="431801" lvl="1" indent="-215900" algn="l">
              <a:lnSpc>
                <a:spcPts val="2800"/>
              </a:lnSpc>
              <a:buFont typeface="Arial"/>
              <a:buChar char="•"/>
            </a:pPr>
            <a:r>
              <a:rPr lang="en-US" sz="2000">
                <a:solidFill>
                  <a:srgbClr val="FAF9F4"/>
                </a:solidFill>
                <a:latin typeface="Canva Sans"/>
              </a:rPr>
              <a:t>Resolve to leave</a:t>
            </a:r>
          </a:p>
        </p:txBody>
      </p:sp>
      <p:sp>
        <p:nvSpPr>
          <p:cNvPr id="25" name="TextBox 25"/>
          <p:cNvSpPr txBox="1"/>
          <p:nvPr/>
        </p:nvSpPr>
        <p:spPr>
          <a:xfrm rot="-5400000">
            <a:off x="6283905" y="5609148"/>
            <a:ext cx="6747051" cy="581025"/>
          </a:xfrm>
          <a:prstGeom prst="rect">
            <a:avLst/>
          </a:prstGeom>
        </p:spPr>
        <p:txBody>
          <a:bodyPr lIns="0" tIns="0" rIns="0" bIns="0" rtlCol="0" anchor="t">
            <a:spAutoFit/>
          </a:bodyPr>
          <a:lstStyle/>
          <a:p>
            <a:pPr marL="0" lvl="0" indent="0" algn="r">
              <a:lnSpc>
                <a:spcPts val="4596"/>
              </a:lnSpc>
              <a:spcBef>
                <a:spcPct val="0"/>
              </a:spcBef>
            </a:pPr>
            <a:r>
              <a:rPr lang="en-US" sz="3830" spc="-191" dirty="0">
                <a:solidFill>
                  <a:srgbClr val="FAF9F4"/>
                </a:solidFill>
                <a:latin typeface="Canva Sans Bold"/>
              </a:rPr>
              <a:t>Opportunity to Intervene</a:t>
            </a:r>
          </a:p>
        </p:txBody>
      </p:sp>
      <p:sp>
        <p:nvSpPr>
          <p:cNvPr id="26" name="TextBox 26"/>
          <p:cNvSpPr txBox="1"/>
          <p:nvPr/>
        </p:nvSpPr>
        <p:spPr>
          <a:xfrm>
            <a:off x="5655328" y="2526135"/>
            <a:ext cx="2821929" cy="688443"/>
          </a:xfrm>
          <a:prstGeom prst="rect">
            <a:avLst/>
          </a:prstGeom>
        </p:spPr>
        <p:txBody>
          <a:bodyPr lIns="0" tIns="0" rIns="0" bIns="0" rtlCol="0" anchor="t">
            <a:spAutoFit/>
          </a:bodyPr>
          <a:lstStyle/>
          <a:p>
            <a:pPr marL="0" lvl="0" indent="0" algn="l">
              <a:lnSpc>
                <a:spcPts val="5436"/>
              </a:lnSpc>
              <a:spcBef>
                <a:spcPct val="0"/>
              </a:spcBef>
            </a:pPr>
            <a:r>
              <a:rPr lang="en-US" sz="4530" u="sng" spc="-226">
                <a:solidFill>
                  <a:srgbClr val="FAF9F4"/>
                </a:solidFill>
                <a:latin typeface="Canva Sans"/>
              </a:rPr>
              <a:t>Attitude</a:t>
            </a:r>
          </a:p>
        </p:txBody>
      </p:sp>
      <p:sp>
        <p:nvSpPr>
          <p:cNvPr id="27" name="TextBox 27"/>
          <p:cNvSpPr txBox="1"/>
          <p:nvPr/>
        </p:nvSpPr>
        <p:spPr>
          <a:xfrm>
            <a:off x="5655328" y="3443178"/>
            <a:ext cx="3364847" cy="2816225"/>
          </a:xfrm>
          <a:prstGeom prst="rect">
            <a:avLst/>
          </a:prstGeom>
        </p:spPr>
        <p:txBody>
          <a:bodyPr lIns="0" tIns="0" rIns="0" bIns="0" rtlCol="0" anchor="t">
            <a:spAutoFit/>
          </a:bodyPr>
          <a:lstStyle/>
          <a:p>
            <a:pPr algn="l">
              <a:lnSpc>
                <a:spcPts val="2800"/>
              </a:lnSpc>
            </a:pPr>
            <a:r>
              <a:rPr lang="en-US" sz="2000">
                <a:solidFill>
                  <a:srgbClr val="FAF9F4"/>
                </a:solidFill>
                <a:latin typeface="Canva Sans"/>
              </a:rPr>
              <a:t>Symptoms that an employee may be less happy at work.</a:t>
            </a:r>
          </a:p>
          <a:p>
            <a:pPr marL="431801" lvl="1" indent="-215900" algn="l">
              <a:lnSpc>
                <a:spcPts val="2800"/>
              </a:lnSpc>
              <a:buFont typeface="Arial"/>
              <a:buChar char="•"/>
            </a:pPr>
            <a:r>
              <a:rPr lang="en-US" sz="2000">
                <a:solidFill>
                  <a:srgbClr val="FAF9F4"/>
                </a:solidFill>
                <a:latin typeface="Canva Sans"/>
              </a:rPr>
              <a:t>Decreased job satisfaction</a:t>
            </a:r>
          </a:p>
          <a:p>
            <a:pPr marL="431801" lvl="1" indent="-215900" algn="l">
              <a:lnSpc>
                <a:spcPts val="2800"/>
              </a:lnSpc>
              <a:buFont typeface="Arial"/>
              <a:buChar char="•"/>
            </a:pPr>
            <a:r>
              <a:rPr lang="en-US" sz="2000">
                <a:solidFill>
                  <a:srgbClr val="FAF9F4"/>
                </a:solidFill>
                <a:latin typeface="Canva Sans"/>
              </a:rPr>
              <a:t>Diminishing organizational commitment</a:t>
            </a:r>
          </a:p>
        </p:txBody>
      </p:sp>
      <p:sp>
        <p:nvSpPr>
          <p:cNvPr id="28" name="TextBox 28"/>
          <p:cNvSpPr txBox="1"/>
          <p:nvPr/>
        </p:nvSpPr>
        <p:spPr>
          <a:xfrm rot="-5400000">
            <a:off x="1667440" y="5609148"/>
            <a:ext cx="6747051" cy="581025"/>
          </a:xfrm>
          <a:prstGeom prst="rect">
            <a:avLst/>
          </a:prstGeom>
        </p:spPr>
        <p:txBody>
          <a:bodyPr lIns="0" tIns="0" rIns="0" bIns="0" rtlCol="0" anchor="t">
            <a:spAutoFit/>
          </a:bodyPr>
          <a:lstStyle/>
          <a:p>
            <a:pPr marL="0" lvl="0" indent="0" algn="r">
              <a:lnSpc>
                <a:spcPts val="4596"/>
              </a:lnSpc>
              <a:spcBef>
                <a:spcPct val="0"/>
              </a:spcBef>
            </a:pPr>
            <a:r>
              <a:rPr lang="en-US" sz="3830" spc="-191" dirty="0">
                <a:solidFill>
                  <a:srgbClr val="FAF9F4"/>
                </a:solidFill>
                <a:latin typeface="Canva Sans Bold"/>
              </a:rPr>
              <a:t>Opportunity to Intervene</a:t>
            </a:r>
          </a:p>
        </p:txBody>
      </p:sp>
      <p:sp>
        <p:nvSpPr>
          <p:cNvPr id="29" name="TextBox 29"/>
          <p:cNvSpPr txBox="1"/>
          <p:nvPr/>
        </p:nvSpPr>
        <p:spPr>
          <a:xfrm>
            <a:off x="1083328" y="2526135"/>
            <a:ext cx="2821929" cy="688443"/>
          </a:xfrm>
          <a:prstGeom prst="rect">
            <a:avLst/>
          </a:prstGeom>
        </p:spPr>
        <p:txBody>
          <a:bodyPr lIns="0" tIns="0" rIns="0" bIns="0" rtlCol="0" anchor="t">
            <a:spAutoFit/>
          </a:bodyPr>
          <a:lstStyle/>
          <a:p>
            <a:pPr marL="0" lvl="0" indent="0" algn="l">
              <a:lnSpc>
                <a:spcPts val="5436"/>
              </a:lnSpc>
              <a:spcBef>
                <a:spcPct val="0"/>
              </a:spcBef>
            </a:pPr>
            <a:r>
              <a:rPr lang="en-US" sz="4530" u="sng" spc="-226">
                <a:solidFill>
                  <a:srgbClr val="FAF9F4"/>
                </a:solidFill>
                <a:latin typeface="Canva Sans"/>
              </a:rPr>
              <a:t>Trigger</a:t>
            </a:r>
          </a:p>
        </p:txBody>
      </p:sp>
      <p:sp>
        <p:nvSpPr>
          <p:cNvPr id="30" name="TextBox 30"/>
          <p:cNvSpPr txBox="1"/>
          <p:nvPr/>
        </p:nvSpPr>
        <p:spPr>
          <a:xfrm>
            <a:off x="1083328" y="3443178"/>
            <a:ext cx="3364847" cy="6692900"/>
          </a:xfrm>
          <a:prstGeom prst="rect">
            <a:avLst/>
          </a:prstGeom>
        </p:spPr>
        <p:txBody>
          <a:bodyPr lIns="0" tIns="0" rIns="0" bIns="0" rtlCol="0" anchor="t">
            <a:spAutoFit/>
          </a:bodyPr>
          <a:lstStyle/>
          <a:p>
            <a:pPr algn="l">
              <a:lnSpc>
                <a:spcPts val="2800"/>
              </a:lnSpc>
            </a:pPr>
            <a:r>
              <a:rPr lang="en-US" sz="2000">
                <a:solidFill>
                  <a:srgbClr val="FAF9F4"/>
                </a:solidFill>
                <a:latin typeface="Canva Sans"/>
              </a:rPr>
              <a:t>Moments when an employee may become dissatisfied.</a:t>
            </a:r>
          </a:p>
          <a:p>
            <a:pPr marL="431801" lvl="1" indent="-215900" algn="l">
              <a:lnSpc>
                <a:spcPts val="2800"/>
              </a:lnSpc>
              <a:buFont typeface="Arial"/>
              <a:buChar char="•"/>
            </a:pPr>
            <a:r>
              <a:rPr lang="en-US" sz="2000">
                <a:solidFill>
                  <a:srgbClr val="FAF9F4"/>
                </a:solidFill>
                <a:latin typeface="Canva Sans"/>
              </a:rPr>
              <a:t>Not receiving a promotion</a:t>
            </a:r>
          </a:p>
          <a:p>
            <a:pPr marL="431801" lvl="1" indent="-215900" algn="l">
              <a:lnSpc>
                <a:spcPts val="2800"/>
              </a:lnSpc>
              <a:buFont typeface="Arial"/>
              <a:buChar char="•"/>
            </a:pPr>
            <a:r>
              <a:rPr lang="en-US" sz="2000">
                <a:solidFill>
                  <a:srgbClr val="FAF9F4"/>
                </a:solidFill>
                <a:latin typeface="Canva Sans"/>
              </a:rPr>
              <a:t>Realizing job is not as promised/expected</a:t>
            </a:r>
          </a:p>
          <a:p>
            <a:pPr marL="431801" lvl="1" indent="-215900" algn="l">
              <a:lnSpc>
                <a:spcPts val="2800"/>
              </a:lnSpc>
              <a:buFont typeface="Arial"/>
              <a:buChar char="•"/>
            </a:pPr>
            <a:r>
              <a:rPr lang="en-US" sz="2000">
                <a:solidFill>
                  <a:srgbClr val="FAF9F4"/>
                </a:solidFill>
                <a:latin typeface="Canva Sans"/>
              </a:rPr>
              <a:t>Reporting to a new supervisor</a:t>
            </a:r>
          </a:p>
          <a:p>
            <a:pPr marL="431801" lvl="1" indent="-215900" algn="l">
              <a:lnSpc>
                <a:spcPts val="2800"/>
              </a:lnSpc>
              <a:buFont typeface="Arial"/>
              <a:buChar char="•"/>
            </a:pPr>
            <a:r>
              <a:rPr lang="en-US" sz="2000">
                <a:solidFill>
                  <a:srgbClr val="FAF9F4"/>
                </a:solidFill>
                <a:latin typeface="Canva Sans"/>
              </a:rPr>
              <a:t>Receiving an undesirable work responsibility</a:t>
            </a:r>
          </a:p>
          <a:p>
            <a:pPr marL="431801" lvl="1" indent="-215900" algn="l">
              <a:lnSpc>
                <a:spcPts val="2800"/>
              </a:lnSpc>
              <a:buFont typeface="Arial"/>
              <a:buChar char="•"/>
            </a:pPr>
            <a:r>
              <a:rPr lang="en-US" sz="2000">
                <a:solidFill>
                  <a:srgbClr val="FAF9F4"/>
                </a:solidFill>
                <a:latin typeface="Canva Sans"/>
              </a:rPr>
              <a:t>Difficult interaction with co-worker(s)</a:t>
            </a:r>
          </a:p>
          <a:p>
            <a:pPr marL="431801" lvl="1" indent="-215900" algn="l">
              <a:lnSpc>
                <a:spcPts val="2800"/>
              </a:lnSpc>
              <a:buFont typeface="Arial"/>
              <a:buChar char="•"/>
            </a:pPr>
            <a:r>
              <a:rPr lang="en-US" sz="2000">
                <a:solidFill>
                  <a:srgbClr val="FAF9F4"/>
                </a:solidFill>
                <a:latin typeface="Canva Sans"/>
              </a:rPr>
              <a:t>Co-worker(s) resigning or being promoted/transferred</a:t>
            </a:r>
          </a:p>
          <a:p>
            <a:pPr marL="431801" lvl="1" indent="-215900" algn="l">
              <a:lnSpc>
                <a:spcPts val="2800"/>
              </a:lnSpc>
              <a:buFont typeface="Arial"/>
              <a:buChar char="•"/>
            </a:pPr>
            <a:r>
              <a:rPr lang="en-US" sz="2000">
                <a:solidFill>
                  <a:srgbClr val="FAF9F4"/>
                </a:solidFill>
                <a:latin typeface="Canva Sans"/>
              </a:rPr>
              <a:t>Frustration over small accumulated issues</a:t>
            </a:r>
          </a:p>
        </p:txBody>
      </p:sp>
      <p:sp>
        <p:nvSpPr>
          <p:cNvPr id="31" name="TextBox 31"/>
          <p:cNvSpPr txBox="1"/>
          <p:nvPr/>
        </p:nvSpPr>
        <p:spPr>
          <a:xfrm rot="-5400000">
            <a:off x="-2904560" y="5609148"/>
            <a:ext cx="6747051" cy="581025"/>
          </a:xfrm>
          <a:prstGeom prst="rect">
            <a:avLst/>
          </a:prstGeom>
        </p:spPr>
        <p:txBody>
          <a:bodyPr lIns="0" tIns="0" rIns="0" bIns="0" rtlCol="0" anchor="t">
            <a:spAutoFit/>
          </a:bodyPr>
          <a:lstStyle/>
          <a:p>
            <a:pPr marL="0" lvl="0" indent="0" algn="r">
              <a:lnSpc>
                <a:spcPts val="4596"/>
              </a:lnSpc>
              <a:spcBef>
                <a:spcPct val="0"/>
              </a:spcBef>
            </a:pPr>
            <a:r>
              <a:rPr lang="en-US" sz="3830" spc="-191" dirty="0">
                <a:solidFill>
                  <a:srgbClr val="FAF9F4"/>
                </a:solidFill>
                <a:latin typeface="Canva Sans Bold"/>
              </a:rPr>
              <a:t>Opportunity to Intervene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sp>
        <p:nvSpPr>
          <p:cNvPr id="2" name="Freeform 2"/>
          <p:cNvSpPr/>
          <p:nvPr/>
        </p:nvSpPr>
        <p:spPr>
          <a:xfrm>
            <a:off x="8365415" y="1028700"/>
            <a:ext cx="11467711" cy="6851957"/>
          </a:xfrm>
          <a:custGeom>
            <a:avLst/>
            <a:gdLst/>
            <a:ahLst/>
            <a:cxnLst/>
            <a:rect l="l" t="t" r="r" b="b"/>
            <a:pathLst>
              <a:path w="11467711" h="6851957">
                <a:moveTo>
                  <a:pt x="0" y="0"/>
                </a:moveTo>
                <a:lnTo>
                  <a:pt x="11467711" y="0"/>
                </a:lnTo>
                <a:lnTo>
                  <a:pt x="11467711" y="6851957"/>
                </a:lnTo>
                <a:lnTo>
                  <a:pt x="0" y="68519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0693136" y="1987681"/>
            <a:ext cx="5528919" cy="6889619"/>
          </a:xfrm>
          <a:custGeom>
            <a:avLst/>
            <a:gdLst/>
            <a:ahLst/>
            <a:cxnLst/>
            <a:rect l="l" t="t" r="r" b="b"/>
            <a:pathLst>
              <a:path w="5528919" h="6889619">
                <a:moveTo>
                  <a:pt x="0" y="0"/>
                </a:moveTo>
                <a:lnTo>
                  <a:pt x="5528920" y="0"/>
                </a:lnTo>
                <a:lnTo>
                  <a:pt x="5528920" y="6889619"/>
                </a:lnTo>
                <a:lnTo>
                  <a:pt x="0" y="68896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1456244"/>
            <a:ext cx="6991511" cy="2362200"/>
          </a:xfrm>
          <a:prstGeom prst="rect">
            <a:avLst/>
          </a:prstGeom>
        </p:spPr>
        <p:txBody>
          <a:bodyPr lIns="0" tIns="0" rIns="0" bIns="0" rtlCol="0" anchor="t">
            <a:spAutoFit/>
          </a:bodyPr>
          <a:lstStyle/>
          <a:p>
            <a:pPr marL="0" lvl="0" indent="0" algn="l">
              <a:lnSpc>
                <a:spcPts val="9359"/>
              </a:lnSpc>
            </a:pPr>
            <a:r>
              <a:rPr lang="en-US" sz="7799" u="sng" spc="-389">
                <a:solidFill>
                  <a:srgbClr val="F54F66"/>
                </a:solidFill>
                <a:latin typeface="Canva Sans"/>
              </a:rPr>
              <a:t>The purpose of an interview is...</a:t>
            </a:r>
          </a:p>
        </p:txBody>
      </p:sp>
      <p:sp>
        <p:nvSpPr>
          <p:cNvPr id="5" name="TextBox 5"/>
          <p:cNvSpPr txBox="1"/>
          <p:nvPr/>
        </p:nvSpPr>
        <p:spPr>
          <a:xfrm>
            <a:off x="1028700" y="4397529"/>
            <a:ext cx="6498503" cy="2647950"/>
          </a:xfrm>
          <a:prstGeom prst="rect">
            <a:avLst/>
          </a:prstGeom>
        </p:spPr>
        <p:txBody>
          <a:bodyPr lIns="0" tIns="0" rIns="0" bIns="0" rtlCol="0" anchor="t">
            <a:spAutoFit/>
          </a:bodyPr>
          <a:lstStyle/>
          <a:p>
            <a:pPr marL="647702" lvl="1" indent="-323851" algn="l">
              <a:lnSpc>
                <a:spcPts val="4200"/>
              </a:lnSpc>
              <a:buFont typeface="Arial"/>
              <a:buChar char="•"/>
            </a:pPr>
            <a:r>
              <a:rPr lang="en-US" sz="3000">
                <a:solidFill>
                  <a:srgbClr val="201E21"/>
                </a:solidFill>
                <a:latin typeface="Canva Sans"/>
              </a:rPr>
              <a:t>Applicant interviews</a:t>
            </a:r>
          </a:p>
          <a:p>
            <a:pPr marL="647702" lvl="1" indent="-323851" algn="l">
              <a:lnSpc>
                <a:spcPts val="4200"/>
              </a:lnSpc>
              <a:buFont typeface="Arial"/>
              <a:buChar char="•"/>
            </a:pPr>
            <a:r>
              <a:rPr lang="en-US" sz="3000">
                <a:solidFill>
                  <a:srgbClr val="201E21"/>
                </a:solidFill>
                <a:latin typeface="Canva Sans"/>
              </a:rPr>
              <a:t>Stay interviews</a:t>
            </a:r>
          </a:p>
          <a:p>
            <a:pPr marL="647702" lvl="1" indent="-323851" algn="l">
              <a:lnSpc>
                <a:spcPts val="4200"/>
              </a:lnSpc>
              <a:buFont typeface="Arial"/>
              <a:buChar char="•"/>
            </a:pPr>
            <a:r>
              <a:rPr lang="en-US" sz="3000">
                <a:solidFill>
                  <a:srgbClr val="201E21"/>
                </a:solidFill>
                <a:latin typeface="Canva Sans"/>
              </a:rPr>
              <a:t>Exit interviews</a:t>
            </a:r>
          </a:p>
          <a:p>
            <a:pPr marL="647702" lvl="1" indent="-323851" algn="l">
              <a:lnSpc>
                <a:spcPts val="4200"/>
              </a:lnSpc>
              <a:buFont typeface="Arial"/>
              <a:buChar char="•"/>
            </a:pPr>
            <a:r>
              <a:rPr lang="en-US" sz="3000">
                <a:solidFill>
                  <a:srgbClr val="201E21"/>
                </a:solidFill>
                <a:latin typeface="Canva Sans"/>
              </a:rPr>
              <a:t>Employee engagement surveys</a:t>
            </a:r>
          </a:p>
          <a:p>
            <a:pPr marL="647702" lvl="1" indent="-323851" algn="l">
              <a:lnSpc>
                <a:spcPts val="4200"/>
              </a:lnSpc>
              <a:buFont typeface="Arial"/>
              <a:buChar char="•"/>
            </a:pPr>
            <a:r>
              <a:rPr lang="en-US" sz="3000">
                <a:solidFill>
                  <a:srgbClr val="201E21"/>
                </a:solidFill>
                <a:latin typeface="Canva Sans"/>
              </a:rPr>
              <a:t>Focus groups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
        <p:cNvGrpSpPr/>
        <p:nvPr/>
      </p:nvGrpSpPr>
      <p:grpSpPr>
        <a:xfrm>
          <a:off x="0" y="0"/>
          <a:ext cx="0" cy="0"/>
          <a:chOff x="0" y="0"/>
          <a:chExt cx="0" cy="0"/>
        </a:xfrm>
      </p:grpSpPr>
      <p:grpSp>
        <p:nvGrpSpPr>
          <p:cNvPr id="2" name="Group 2"/>
          <p:cNvGrpSpPr/>
          <p:nvPr/>
        </p:nvGrpSpPr>
        <p:grpSpPr>
          <a:xfrm>
            <a:off x="7354644" y="-209550"/>
            <a:ext cx="10933356" cy="10706100"/>
            <a:chOff x="0" y="0"/>
            <a:chExt cx="2879567" cy="2819714"/>
          </a:xfrm>
        </p:grpSpPr>
        <p:sp>
          <p:nvSpPr>
            <p:cNvPr id="3" name="Freeform 3"/>
            <p:cNvSpPr/>
            <p:nvPr/>
          </p:nvSpPr>
          <p:spPr>
            <a:xfrm>
              <a:off x="0" y="0"/>
              <a:ext cx="2879567" cy="2819714"/>
            </a:xfrm>
            <a:custGeom>
              <a:avLst/>
              <a:gdLst/>
              <a:ahLst/>
              <a:cxnLst/>
              <a:rect l="l" t="t" r="r" b="b"/>
              <a:pathLst>
                <a:path w="2879567" h="2819714">
                  <a:moveTo>
                    <a:pt x="0" y="0"/>
                  </a:moveTo>
                  <a:lnTo>
                    <a:pt x="2879567" y="0"/>
                  </a:lnTo>
                  <a:lnTo>
                    <a:pt x="2879567" y="2819714"/>
                  </a:lnTo>
                  <a:lnTo>
                    <a:pt x="0" y="2819714"/>
                  </a:lnTo>
                  <a:close/>
                </a:path>
              </a:pathLst>
            </a:custGeom>
            <a:solidFill>
              <a:srgbClr val="F54F66"/>
            </a:solidFill>
          </p:spPr>
          <p:txBody>
            <a:bodyPr/>
            <a:lstStyle/>
            <a:p>
              <a:endParaRPr lang="en-US"/>
            </a:p>
          </p:txBody>
        </p:sp>
        <p:sp>
          <p:nvSpPr>
            <p:cNvPr id="4" name="TextBox 4"/>
            <p:cNvSpPr txBox="1"/>
            <p:nvPr/>
          </p:nvSpPr>
          <p:spPr>
            <a:xfrm>
              <a:off x="0" y="-38100"/>
              <a:ext cx="2879567" cy="2857814"/>
            </a:xfrm>
            <a:prstGeom prst="rect">
              <a:avLst/>
            </a:prstGeom>
          </p:spPr>
          <p:txBody>
            <a:bodyPr lIns="50800" tIns="50800" rIns="50800" bIns="50800" rtlCol="0" anchor="ctr"/>
            <a:lstStyle/>
            <a:p>
              <a:pPr algn="ctr">
                <a:lnSpc>
                  <a:spcPts val="3360"/>
                </a:lnSpc>
              </a:pPr>
              <a:endParaRPr/>
            </a:p>
          </p:txBody>
        </p:sp>
      </p:grpSp>
      <p:sp>
        <p:nvSpPr>
          <p:cNvPr id="5" name="AutoShape 5"/>
          <p:cNvSpPr/>
          <p:nvPr/>
        </p:nvSpPr>
        <p:spPr>
          <a:xfrm>
            <a:off x="9771374" y="3171825"/>
            <a:ext cx="7525138" cy="0"/>
          </a:xfrm>
          <a:prstGeom prst="line">
            <a:avLst/>
          </a:prstGeom>
          <a:ln w="19050" cap="flat">
            <a:solidFill>
              <a:srgbClr val="FAF9F4"/>
            </a:solidFill>
            <a:prstDash val="solid"/>
            <a:headEnd type="none" w="sm" len="sm"/>
            <a:tailEnd type="none" w="sm" len="sm"/>
          </a:ln>
        </p:spPr>
        <p:txBody>
          <a:bodyPr/>
          <a:lstStyle/>
          <a:p>
            <a:endParaRPr lang="en-US"/>
          </a:p>
        </p:txBody>
      </p:sp>
      <p:sp>
        <p:nvSpPr>
          <p:cNvPr id="6" name="AutoShape 6"/>
          <p:cNvSpPr/>
          <p:nvPr/>
        </p:nvSpPr>
        <p:spPr>
          <a:xfrm>
            <a:off x="9771374" y="5454596"/>
            <a:ext cx="7525138" cy="0"/>
          </a:xfrm>
          <a:prstGeom prst="line">
            <a:avLst/>
          </a:prstGeom>
          <a:ln w="19050" cap="flat">
            <a:solidFill>
              <a:srgbClr val="FAF9F4"/>
            </a:solidFill>
            <a:prstDash val="solid"/>
            <a:headEnd type="none" w="sm" len="sm"/>
            <a:tailEnd type="none" w="sm" len="sm"/>
          </a:ln>
        </p:spPr>
        <p:txBody>
          <a:bodyPr/>
          <a:lstStyle/>
          <a:p>
            <a:endParaRPr lang="en-US"/>
          </a:p>
        </p:txBody>
      </p:sp>
      <p:sp>
        <p:nvSpPr>
          <p:cNvPr id="7" name="TextBox 7"/>
          <p:cNvSpPr txBox="1"/>
          <p:nvPr/>
        </p:nvSpPr>
        <p:spPr>
          <a:xfrm>
            <a:off x="1028700" y="1019175"/>
            <a:ext cx="5504665" cy="2162175"/>
          </a:xfrm>
          <a:prstGeom prst="rect">
            <a:avLst/>
          </a:prstGeom>
        </p:spPr>
        <p:txBody>
          <a:bodyPr lIns="0" tIns="0" rIns="0" bIns="0" rtlCol="0" anchor="t">
            <a:spAutoFit/>
          </a:bodyPr>
          <a:lstStyle/>
          <a:p>
            <a:pPr marL="0" lvl="0" indent="0" algn="l">
              <a:lnSpc>
                <a:spcPts val="8519"/>
              </a:lnSpc>
              <a:spcBef>
                <a:spcPct val="0"/>
              </a:spcBef>
            </a:pPr>
            <a:r>
              <a:rPr lang="en-US" sz="7099" u="sng" spc="-354">
                <a:solidFill>
                  <a:srgbClr val="201E21"/>
                </a:solidFill>
                <a:latin typeface="Canva Sans"/>
              </a:rPr>
              <a:t>What are stay interviews?</a:t>
            </a:r>
          </a:p>
        </p:txBody>
      </p:sp>
      <p:sp>
        <p:nvSpPr>
          <p:cNvPr id="8" name="TextBox 8"/>
          <p:cNvSpPr txBox="1"/>
          <p:nvPr/>
        </p:nvSpPr>
        <p:spPr>
          <a:xfrm>
            <a:off x="9771374" y="1645191"/>
            <a:ext cx="7525138" cy="815339"/>
          </a:xfrm>
          <a:prstGeom prst="rect">
            <a:avLst/>
          </a:prstGeom>
        </p:spPr>
        <p:txBody>
          <a:bodyPr lIns="0" tIns="0" rIns="0" bIns="0" rtlCol="0" anchor="t">
            <a:spAutoFit/>
          </a:bodyPr>
          <a:lstStyle/>
          <a:p>
            <a:pPr algn="l">
              <a:lnSpc>
                <a:spcPts val="3360"/>
              </a:lnSpc>
              <a:spcBef>
                <a:spcPct val="0"/>
              </a:spcBef>
            </a:pPr>
            <a:r>
              <a:rPr lang="en-US" sz="2400">
                <a:solidFill>
                  <a:srgbClr val="FAF9F4"/>
                </a:solidFill>
                <a:latin typeface="Canva Sans Bold"/>
              </a:rPr>
              <a:t>Periodic one-on-one structured interviews between a manager and their employee</a:t>
            </a:r>
          </a:p>
        </p:txBody>
      </p:sp>
      <p:sp>
        <p:nvSpPr>
          <p:cNvPr id="9" name="TextBox 9"/>
          <p:cNvSpPr txBox="1"/>
          <p:nvPr/>
        </p:nvSpPr>
        <p:spPr>
          <a:xfrm>
            <a:off x="9771374" y="3676941"/>
            <a:ext cx="7198812" cy="1234439"/>
          </a:xfrm>
          <a:prstGeom prst="rect">
            <a:avLst/>
          </a:prstGeom>
        </p:spPr>
        <p:txBody>
          <a:bodyPr lIns="0" tIns="0" rIns="0" bIns="0" rtlCol="0" anchor="t">
            <a:spAutoFit/>
          </a:bodyPr>
          <a:lstStyle/>
          <a:p>
            <a:pPr algn="l">
              <a:lnSpc>
                <a:spcPts val="3360"/>
              </a:lnSpc>
              <a:spcBef>
                <a:spcPct val="0"/>
              </a:spcBef>
            </a:pPr>
            <a:r>
              <a:rPr lang="en-US" sz="2400">
                <a:solidFill>
                  <a:srgbClr val="FAF9F4"/>
                </a:solidFill>
                <a:latin typeface="Canva Sans Bold"/>
              </a:rPr>
              <a:t>Designed to build trust first, identify and then reinforce the factors that make the employee want to stay at WNMU</a:t>
            </a:r>
          </a:p>
        </p:txBody>
      </p:sp>
      <p:sp>
        <p:nvSpPr>
          <p:cNvPr id="10" name="TextBox 10"/>
          <p:cNvSpPr txBox="1"/>
          <p:nvPr/>
        </p:nvSpPr>
        <p:spPr>
          <a:xfrm>
            <a:off x="9771374" y="6048457"/>
            <a:ext cx="6979531" cy="815339"/>
          </a:xfrm>
          <a:prstGeom prst="rect">
            <a:avLst/>
          </a:prstGeom>
        </p:spPr>
        <p:txBody>
          <a:bodyPr lIns="0" tIns="0" rIns="0" bIns="0" rtlCol="0" anchor="t">
            <a:spAutoFit/>
          </a:bodyPr>
          <a:lstStyle/>
          <a:p>
            <a:pPr algn="l">
              <a:lnSpc>
                <a:spcPts val="3360"/>
              </a:lnSpc>
              <a:spcBef>
                <a:spcPct val="0"/>
              </a:spcBef>
            </a:pPr>
            <a:r>
              <a:rPr lang="en-US" sz="2400">
                <a:solidFill>
                  <a:srgbClr val="FAF9F4"/>
                </a:solidFill>
                <a:latin typeface="Canva Sans Bold"/>
              </a:rPr>
              <a:t>Explore ways that we can better engage them in their work</a:t>
            </a:r>
          </a:p>
        </p:txBody>
      </p:sp>
      <p:sp>
        <p:nvSpPr>
          <p:cNvPr id="11" name="Freeform 11"/>
          <p:cNvSpPr/>
          <p:nvPr/>
        </p:nvSpPr>
        <p:spPr>
          <a:xfrm>
            <a:off x="702144" y="3513708"/>
            <a:ext cx="5536862" cy="4769459"/>
          </a:xfrm>
          <a:custGeom>
            <a:avLst/>
            <a:gdLst/>
            <a:ahLst/>
            <a:cxnLst/>
            <a:rect l="l" t="t" r="r" b="b"/>
            <a:pathLst>
              <a:path w="5536862" h="4769459">
                <a:moveTo>
                  <a:pt x="0" y="0"/>
                </a:moveTo>
                <a:lnTo>
                  <a:pt x="5536862" y="0"/>
                </a:lnTo>
                <a:lnTo>
                  <a:pt x="5536862" y="4769460"/>
                </a:lnTo>
                <a:lnTo>
                  <a:pt x="0" y="4769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2332415" y="4823535"/>
            <a:ext cx="3106110" cy="4769459"/>
          </a:xfrm>
          <a:custGeom>
            <a:avLst/>
            <a:gdLst/>
            <a:ahLst/>
            <a:cxnLst/>
            <a:rect l="l" t="t" r="r" b="b"/>
            <a:pathLst>
              <a:path w="3106110" h="4769459">
                <a:moveTo>
                  <a:pt x="0" y="0"/>
                </a:moveTo>
                <a:lnTo>
                  <a:pt x="3106110" y="0"/>
                </a:lnTo>
                <a:lnTo>
                  <a:pt x="3106110" y="4769460"/>
                </a:lnTo>
                <a:lnTo>
                  <a:pt x="0" y="4769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5400000">
            <a:off x="8561635" y="1780728"/>
            <a:ext cx="582365" cy="582365"/>
          </a:xfrm>
          <a:custGeom>
            <a:avLst/>
            <a:gdLst/>
            <a:ahLst/>
            <a:cxnLst/>
            <a:rect l="l" t="t" r="r" b="b"/>
            <a:pathLst>
              <a:path w="582365" h="582365">
                <a:moveTo>
                  <a:pt x="0" y="0"/>
                </a:moveTo>
                <a:lnTo>
                  <a:pt x="582365" y="0"/>
                </a:lnTo>
                <a:lnTo>
                  <a:pt x="582365" y="582365"/>
                </a:lnTo>
                <a:lnTo>
                  <a:pt x="0" y="582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rot="5400000">
            <a:off x="8561635" y="3981256"/>
            <a:ext cx="582365" cy="582365"/>
          </a:xfrm>
          <a:custGeom>
            <a:avLst/>
            <a:gdLst/>
            <a:ahLst/>
            <a:cxnLst/>
            <a:rect l="l" t="t" r="r" b="b"/>
            <a:pathLst>
              <a:path w="582365" h="582365">
                <a:moveTo>
                  <a:pt x="0" y="0"/>
                </a:moveTo>
                <a:lnTo>
                  <a:pt x="582365" y="0"/>
                </a:lnTo>
                <a:lnTo>
                  <a:pt x="582365" y="582365"/>
                </a:lnTo>
                <a:lnTo>
                  <a:pt x="0" y="582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5400000">
            <a:off x="8561635" y="6183994"/>
            <a:ext cx="582365" cy="582365"/>
          </a:xfrm>
          <a:custGeom>
            <a:avLst/>
            <a:gdLst/>
            <a:ahLst/>
            <a:cxnLst/>
            <a:rect l="l" t="t" r="r" b="b"/>
            <a:pathLst>
              <a:path w="582365" h="582365">
                <a:moveTo>
                  <a:pt x="0" y="0"/>
                </a:moveTo>
                <a:lnTo>
                  <a:pt x="582365" y="0"/>
                </a:lnTo>
                <a:lnTo>
                  <a:pt x="582365" y="582365"/>
                </a:lnTo>
                <a:lnTo>
                  <a:pt x="0" y="582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AutoShape 16"/>
          <p:cNvSpPr/>
          <p:nvPr/>
        </p:nvSpPr>
        <p:spPr>
          <a:xfrm>
            <a:off x="9771374" y="7660980"/>
            <a:ext cx="7525138" cy="0"/>
          </a:xfrm>
          <a:prstGeom prst="line">
            <a:avLst/>
          </a:prstGeom>
          <a:ln w="19050" cap="flat">
            <a:solidFill>
              <a:srgbClr val="FAF9F4"/>
            </a:solidFill>
            <a:prstDash val="solid"/>
            <a:headEnd type="none" w="sm" len="sm"/>
            <a:tailEnd type="none" w="sm" len="sm"/>
          </a:ln>
        </p:spPr>
        <p:txBody>
          <a:bodyPr/>
          <a:lstStyle/>
          <a:p>
            <a:endParaRPr lang="en-US"/>
          </a:p>
        </p:txBody>
      </p:sp>
      <p:sp>
        <p:nvSpPr>
          <p:cNvPr id="17" name="TextBox 17"/>
          <p:cNvSpPr txBox="1"/>
          <p:nvPr/>
        </p:nvSpPr>
        <p:spPr>
          <a:xfrm>
            <a:off x="9771374" y="8254842"/>
            <a:ext cx="6979531" cy="815339"/>
          </a:xfrm>
          <a:prstGeom prst="rect">
            <a:avLst/>
          </a:prstGeom>
        </p:spPr>
        <p:txBody>
          <a:bodyPr lIns="0" tIns="0" rIns="0" bIns="0" rtlCol="0" anchor="t">
            <a:spAutoFit/>
          </a:bodyPr>
          <a:lstStyle/>
          <a:p>
            <a:pPr algn="l">
              <a:lnSpc>
                <a:spcPts val="3360"/>
              </a:lnSpc>
              <a:spcBef>
                <a:spcPct val="0"/>
              </a:spcBef>
            </a:pPr>
            <a:r>
              <a:rPr lang="en-US" sz="2400">
                <a:solidFill>
                  <a:srgbClr val="FAF9F4"/>
                </a:solidFill>
                <a:latin typeface="Canva Sans Bold"/>
              </a:rPr>
              <a:t>Identify, seek to understand and then mitigate factors that may make them leave</a:t>
            </a:r>
          </a:p>
        </p:txBody>
      </p:sp>
      <p:sp>
        <p:nvSpPr>
          <p:cNvPr id="18" name="Freeform 18"/>
          <p:cNvSpPr/>
          <p:nvPr/>
        </p:nvSpPr>
        <p:spPr>
          <a:xfrm rot="5400000">
            <a:off x="8561635" y="8390379"/>
            <a:ext cx="582365" cy="582365"/>
          </a:xfrm>
          <a:custGeom>
            <a:avLst/>
            <a:gdLst/>
            <a:ahLst/>
            <a:cxnLst/>
            <a:rect l="l" t="t" r="r" b="b"/>
            <a:pathLst>
              <a:path w="582365" h="582365">
                <a:moveTo>
                  <a:pt x="0" y="0"/>
                </a:moveTo>
                <a:lnTo>
                  <a:pt x="582365" y="0"/>
                </a:lnTo>
                <a:lnTo>
                  <a:pt x="582365" y="582365"/>
                </a:lnTo>
                <a:lnTo>
                  <a:pt x="0" y="582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2096</Words>
  <Application>Microsoft Office PowerPoint</Application>
  <PresentationFormat>Custom</PresentationFormat>
  <Paragraphs>262</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Canva Sans Bold</vt:lpstr>
      <vt:lpstr>Canva Sans</vt:lpstr>
      <vt:lpstr>Canva Sans Italics</vt:lpstr>
      <vt:lpstr>Arial</vt:lpstr>
      <vt:lpstr>Calibri</vt:lpstr>
      <vt:lpstr>Canva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Inrterview Training WNMU PP</dc:title>
  <cp:lastModifiedBy>Maura Gonsior</cp:lastModifiedBy>
  <cp:revision>9</cp:revision>
  <dcterms:created xsi:type="dcterms:W3CDTF">2006-08-16T00:00:00Z</dcterms:created>
  <dcterms:modified xsi:type="dcterms:W3CDTF">2024-06-13T16:49:20Z</dcterms:modified>
  <dc:identifier>DAGHfTxIhY8</dc:identifier>
</cp:coreProperties>
</file>