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8288000" cy="10287000"/>
  <p:notesSz cx="6858000" cy="9144000"/>
  <p:embeddedFontLst>
    <p:embeddedFont>
      <p:font typeface="Barlow Bold" panose="020B0604020202020204" charset="0"/>
      <p:regular r:id="rId14"/>
    </p:embeddedFont>
    <p:embeddedFont>
      <p:font typeface="Barlow Medium" panose="00000600000000000000" pitchFamily="2" charset="0"/>
      <p:regular r:id="rId15"/>
    </p:embeddedFont>
    <p:embeddedFont>
      <p:font typeface="Public Sans" panose="020B0604020202020204" charset="0"/>
      <p:regular r:id="rId16"/>
    </p:embeddedFont>
    <p:embeddedFont>
      <p:font typeface="Public Sans Bold" panose="020B0604020202020204"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7" d="100"/>
          <a:sy n="67" d="100"/>
        </p:scale>
        <p:origin x="912"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08.05.2026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What are SMART goals? The SMART in SMART goals stands for Specific, Measurable, Achievable, Relevant, and TimeBound. Defining these parameters as they pertain to your goal helps ensure that your objectives are attainable within a certain time frame. This approach eliminates generalities and guesswork, sets a clear timeline, and makes it easier to track progress and identify missed milestones. </a:t>
            </a:r>
          </a:p>
          <a:p>
            <a:r>
              <a:rPr lang="en-US"/>
              <a:t>S: Specific In order for a goal to be effective, it needs to be specific. A specific goal answers questions like:</a:t>
            </a:r>
          </a:p>
          <a:p>
            <a:r>
              <a:rPr lang="en-US"/>
              <a:t> • What needs to be accomplished?</a:t>
            </a:r>
          </a:p>
          <a:p>
            <a:r>
              <a:rPr lang="en-US"/>
              <a:t> • Who’s responsible for it?</a:t>
            </a:r>
          </a:p>
          <a:p>
            <a:r>
              <a:rPr lang="en-US"/>
              <a:t> • What steps need to be taken to achieve it? </a:t>
            </a:r>
          </a:p>
          <a:p>
            <a:r>
              <a:rPr lang="en-US"/>
              <a:t>M: Measurable Specificity is a solid start, but quantifying your goals (that is, making sure they’re measurable) makes it easier to track progress and know when you’ve reached the finish line. </a:t>
            </a:r>
          </a:p>
          <a:p>
            <a:r>
              <a:rPr lang="en-US"/>
              <a:t>A: Achievable This is the point in the process when you give yourself a serious reality check. Goals should be realistic — not pedestals from which you inevitably tumble. Ask yourself: is your objective something your team can reasonably accomplish? Safeguarding the achievability of your goal is much easier when you’re the one setting it. However, that’s not always the case. When goals are handed down from elsewhere, make sure to communicate any restraints you may be working under. Even if you can’t shift the end goal, at least you can make your position (and any potential roadblocks) known up-front. </a:t>
            </a:r>
          </a:p>
          <a:p>
            <a:r>
              <a:rPr lang="en-US"/>
              <a:t>R: Relevant Here’s where you need to think about the big picture…WHY are you setting the goal that you’re setting? </a:t>
            </a:r>
          </a:p>
          <a:p>
            <a:r>
              <a:rPr lang="en-US"/>
              <a:t>T: Time-bound To properly measure success, you and your team need to be on the same page about when a goal has been reached. What’s your time horizon? When will the team start creating and implementing the tasks they’ve identified? When will they finish? SMART goals should have time-related parameters built-in, so everybody knows how to stay on track within a designated time frame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Setting goals can inspire and improve commitment</a:t>
            </a:r>
          </a:p>
          <a:p>
            <a:r>
              <a:rPr lang="en-US"/>
              <a:t>- Role clarification is the single biggest driver for organizational health</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Goal alignment with broader objectives helps individuals grasp the impact of their performance on the university.</a:t>
            </a:r>
          </a:p>
          <a:p>
            <a:r>
              <a:rPr lang="en-US" dirty="0"/>
              <a:t>The way to tie performance goals to university goals is through management by objectives (MBO) and staff performance evaluations.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They get you from one point to another.</a:t>
            </a:r>
          </a:p>
          <a:p>
            <a:r>
              <a:rPr lang="en-US" dirty="0"/>
              <a:t>With something to work toward, employees are more engaged.  Setting goals can help employees feel a greater connection to the university.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In order to motivate employees, goals should be SMART (specific, measurable, attainable and aggressive, </a:t>
            </a:r>
            <a:r>
              <a:rPr lang="en-US"/>
              <a:t>relevant and realistic</a:t>
            </a:r>
            <a:r>
              <a:rPr lang="en-US" dirty="0"/>
              <a:t>, and time-bound). </a:t>
            </a:r>
          </a:p>
          <a:p>
            <a:r>
              <a:rPr lang="en-US" dirty="0"/>
              <a:t>Goals energize people and tell them not to stop until the goal is accomplished. If you set goals for yourself such as “I will have a break from reading this textbook when I finish reading this section,” you will not give up until you reach the end of the section. Even if you feel tired along the way, having this specific goal will urge you to move forward. </a:t>
            </a:r>
          </a:p>
          <a:p>
            <a:r>
              <a:rPr lang="en-US" dirty="0"/>
              <a:t>The goal tells you what to focus on. For this reason, goals should be set carefully. Giving employees goals that are not aligned with university goals will be a problem, because goals will direct employees’ energies to a certain end.</a:t>
            </a:r>
          </a:p>
          <a:p>
            <a:r>
              <a:rPr lang="en-US" dirty="0"/>
              <a:t>Having a goal provides a challenge. When people have goals and proceed to reach them, they feel a sense of accomplishment. </a:t>
            </a:r>
          </a:p>
          <a:p>
            <a:r>
              <a:rPr lang="en-US" dirty="0"/>
              <a:t>SMART goals urge people to think outside the box and rethink how they are working. If the goal is not very difficult, it only motivates people to work faster or longer. If a goal is substantially difficult, merely working faster or longer will not get you the results. Instead, you will need to rethink the way you usually work and devise a creative way of working.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Feedback helps you adjust, prioritize what you should be doing and decipher what you shouldn’t be doing.</a:t>
            </a:r>
          </a:p>
          <a:p>
            <a:r>
              <a:rPr lang="en-US"/>
              <a:t>-Skills and abilities are a big consideration when setting SMART goals, so you aren’t set up for failure.  Stretch goals can help you develop your abilities along the way while still being achievable.</a:t>
            </a:r>
          </a:p>
          <a:p>
            <a:r>
              <a:rPr lang="en-US"/>
              <a:t>- When you spend time understanding the “why” that’s driving your actions, it’s easier to commit yourself to your goals, avoid distractions and actively pursue your goals.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One of the biggest casualties of poor goal setting is creativity being killed. When goals keep changing, employees are not going to get a chance to flex their creative muscles because they are so busy scrambling to accomplish the goal, since they have no idea how long it is going to last.  It creates a culture of fixed mindset instead of growth mindset.</a:t>
            </a:r>
          </a:p>
          <a:p>
            <a:r>
              <a:rPr lang="en-US"/>
              <a:t>- When people focus on a specific stretch goal and fail to perform other valued activities that are needed by the organization, goals are failing. </a:t>
            </a:r>
          </a:p>
          <a:p>
            <a:r>
              <a:rPr lang="en-US"/>
              <a:t>- In an effort to achieve a goal (especially with financial incentives and under threats of losing a job), it’s easier to justify our bad behavior. Who hasn’t heard of situations in which managers say, “I don’t care how you do it, just meet your numbers!”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Locke and Latham published work together in 1990 with their work “A Theory of Goal Setting &amp; Task Performance” stressing the importance of setting goals that were both specific and difficult.</a:t>
            </a:r>
          </a:p>
          <a:p>
            <a:r>
              <a:rPr lang="en-US"/>
              <a:t>- Clarity is important when it comes to goals. Setting goals that are clear and specific eliminate the confusion that occurs when a goal is set in a more generic manner.</a:t>
            </a:r>
          </a:p>
          <a:p>
            <a:r>
              <a:rPr lang="en-US"/>
              <a:t>- Challenging goals stretch your mind and cause you to think bigger. This helps you accomplish more. Each success you achieve helps you build a winning mindset.</a:t>
            </a:r>
          </a:p>
          <a:p>
            <a:r>
              <a:rPr lang="en-US"/>
              <a:t>- Commitment is also important.  If you don’t commit to your goal with everything you have it is less likely you will achieve it.</a:t>
            </a:r>
          </a:p>
          <a:p>
            <a:r>
              <a:rPr lang="en-US"/>
              <a:t>- Feedback helps you know what you are doing right and how you are doing. This allows you to adjust your expectations and your plan of action going forward.</a:t>
            </a:r>
          </a:p>
          <a:p>
            <a:r>
              <a:rPr lang="en-US"/>
              <a:t>- Task Complexity is the final factor. It’s important to consider all the elements of SMART when complex tasks are part of your goal.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 Naming your purpose helps you avoid distractions, prioritize and determine what you should and should not be doing.</a:t>
            </a:r>
          </a:p>
          <a:p>
            <a:r>
              <a:rPr lang="en-US"/>
              <a:t>2. Break them down into smaller goals and milestones, such as a 90-day sprint.</a:t>
            </a:r>
          </a:p>
          <a:p>
            <a:r>
              <a:rPr lang="en-US"/>
              <a:t>3. Increase your estimated deadline by 25%.  We overestimate our capabilities and underestimate external factors.</a:t>
            </a:r>
          </a:p>
          <a:p>
            <a:r>
              <a:rPr lang="en-US"/>
              <a:t>4. Focusing on self-improvement can lead to self-judgement and anxiety. </a:t>
            </a:r>
          </a:p>
          <a:p>
            <a:r>
              <a:rPr lang="en-US"/>
              <a:t>5. Embrace what you started and build on it one block at a time.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5/8/2026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8.sv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0.sv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2.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D558"/>
        </a:solidFill>
        <a:effectLst/>
      </p:bgPr>
    </p:bg>
    <p:spTree>
      <p:nvGrpSpPr>
        <p:cNvPr id="1" name=""/>
        <p:cNvGrpSpPr/>
        <p:nvPr/>
      </p:nvGrpSpPr>
      <p:grpSpPr>
        <a:xfrm>
          <a:off x="0" y="0"/>
          <a:ext cx="0" cy="0"/>
          <a:chOff x="0" y="0"/>
          <a:chExt cx="0" cy="0"/>
        </a:xfrm>
      </p:grpSpPr>
      <p:grpSp>
        <p:nvGrpSpPr>
          <p:cNvPr id="2" name="Group 2"/>
          <p:cNvGrpSpPr/>
          <p:nvPr/>
        </p:nvGrpSpPr>
        <p:grpSpPr>
          <a:xfrm>
            <a:off x="651750" y="651750"/>
            <a:ext cx="16984499" cy="8983499"/>
            <a:chOff x="0" y="0"/>
            <a:chExt cx="22645999" cy="11977999"/>
          </a:xfrm>
        </p:grpSpPr>
        <p:grpSp>
          <p:nvGrpSpPr>
            <p:cNvPr id="3" name="Group 3"/>
            <p:cNvGrpSpPr/>
            <p:nvPr/>
          </p:nvGrpSpPr>
          <p:grpSpPr>
            <a:xfrm>
              <a:off x="0" y="0"/>
              <a:ext cx="22645999" cy="11977999"/>
              <a:chOff x="0" y="0"/>
              <a:chExt cx="5745374" cy="3038863"/>
            </a:xfrm>
          </p:grpSpPr>
          <p:sp>
            <p:nvSpPr>
              <p:cNvPr id="4" name="Freeform 4"/>
              <p:cNvSpPr/>
              <p:nvPr/>
            </p:nvSpPr>
            <p:spPr>
              <a:xfrm>
                <a:off x="0" y="0"/>
                <a:ext cx="5745374" cy="3038863"/>
              </a:xfrm>
              <a:custGeom>
                <a:avLst/>
                <a:gdLst/>
                <a:ahLst/>
                <a:cxnLst/>
                <a:rect l="l" t="t" r="r" b="b"/>
                <a:pathLst>
                  <a:path w="5745374" h="3038863">
                    <a:moveTo>
                      <a:pt x="5620914" y="3038863"/>
                    </a:moveTo>
                    <a:lnTo>
                      <a:pt x="124460" y="3038863"/>
                    </a:lnTo>
                    <a:cubicBezTo>
                      <a:pt x="55880" y="3038863"/>
                      <a:pt x="0" y="2982983"/>
                      <a:pt x="0" y="2914403"/>
                    </a:cubicBezTo>
                    <a:lnTo>
                      <a:pt x="0" y="124460"/>
                    </a:lnTo>
                    <a:cubicBezTo>
                      <a:pt x="0" y="55880"/>
                      <a:pt x="55880" y="0"/>
                      <a:pt x="124460" y="0"/>
                    </a:cubicBezTo>
                    <a:lnTo>
                      <a:pt x="5620914" y="0"/>
                    </a:lnTo>
                    <a:cubicBezTo>
                      <a:pt x="5689494" y="0"/>
                      <a:pt x="5745374" y="55880"/>
                      <a:pt x="5745374" y="124460"/>
                    </a:cubicBezTo>
                    <a:lnTo>
                      <a:pt x="5745374" y="2914403"/>
                    </a:lnTo>
                    <a:cubicBezTo>
                      <a:pt x="5745374" y="2982983"/>
                      <a:pt x="5689494" y="3038863"/>
                      <a:pt x="5620914" y="3038863"/>
                    </a:cubicBezTo>
                    <a:close/>
                  </a:path>
                </a:pathLst>
              </a:custGeom>
              <a:solidFill>
                <a:srgbClr val="FFFFFF"/>
              </a:solidFill>
            </p:spPr>
            <p:txBody>
              <a:bodyPr/>
              <a:lstStyle/>
              <a:p>
                <a:endParaRPr lang="en-US"/>
              </a:p>
            </p:txBody>
          </p:sp>
        </p:grpSp>
        <p:sp>
          <p:nvSpPr>
            <p:cNvPr id="5" name="AutoShape 5"/>
            <p:cNvSpPr/>
            <p:nvPr/>
          </p:nvSpPr>
          <p:spPr>
            <a:xfrm>
              <a:off x="0" y="1266422"/>
              <a:ext cx="22645999" cy="0"/>
            </a:xfrm>
            <a:prstGeom prst="line">
              <a:avLst/>
            </a:prstGeom>
            <a:ln w="12700" cap="rnd">
              <a:solidFill>
                <a:srgbClr val="000000"/>
              </a:solidFill>
              <a:prstDash val="solid"/>
              <a:headEnd type="none" w="sm" len="sm"/>
              <a:tailEnd type="none" w="sm" len="sm"/>
            </a:ln>
          </p:spPr>
          <p:txBody>
            <a:bodyPr/>
            <a:lstStyle/>
            <a:p>
              <a:endParaRPr lang="en-US"/>
            </a:p>
          </p:txBody>
        </p:sp>
        <p:grpSp>
          <p:nvGrpSpPr>
            <p:cNvPr id="6" name="Group 6"/>
            <p:cNvGrpSpPr/>
            <p:nvPr/>
          </p:nvGrpSpPr>
          <p:grpSpPr>
            <a:xfrm rot="-10800000">
              <a:off x="1386781" y="502600"/>
              <a:ext cx="289704" cy="289704"/>
              <a:chOff x="0" y="0"/>
              <a:chExt cx="6350000" cy="6350000"/>
            </a:xfrm>
          </p:grpSpPr>
          <p:sp>
            <p:nvSpPr>
              <p:cNvPr id="7" name="Freeform 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DECED"/>
              </a:solidFill>
            </p:spPr>
            <p:txBody>
              <a:bodyPr/>
              <a:lstStyle/>
              <a:p>
                <a:endParaRPr lang="en-US"/>
              </a:p>
            </p:txBody>
          </p:sp>
        </p:grpSp>
        <p:grpSp>
          <p:nvGrpSpPr>
            <p:cNvPr id="8" name="Group 8"/>
            <p:cNvGrpSpPr/>
            <p:nvPr/>
          </p:nvGrpSpPr>
          <p:grpSpPr>
            <a:xfrm rot="-10800000">
              <a:off x="1039940" y="502600"/>
              <a:ext cx="289704" cy="289704"/>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D558"/>
              </a:solidFill>
            </p:spPr>
            <p:txBody>
              <a:bodyPr/>
              <a:lstStyle/>
              <a:p>
                <a:endParaRPr lang="en-US"/>
              </a:p>
            </p:txBody>
          </p:sp>
        </p:grpSp>
        <p:grpSp>
          <p:nvGrpSpPr>
            <p:cNvPr id="10" name="Group 10"/>
            <p:cNvGrpSpPr/>
            <p:nvPr/>
          </p:nvGrpSpPr>
          <p:grpSpPr>
            <a:xfrm rot="-10800000">
              <a:off x="693100" y="502600"/>
              <a:ext cx="289704" cy="289704"/>
              <a:chOff x="0" y="0"/>
              <a:chExt cx="6350000" cy="6350000"/>
            </a:xfrm>
          </p:grpSpPr>
          <p:sp>
            <p:nvSpPr>
              <p:cNvPr id="11" name="Freeform 1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71717"/>
              </a:solidFill>
            </p:spPr>
            <p:txBody>
              <a:bodyPr/>
              <a:lstStyle/>
              <a:p>
                <a:endParaRPr lang="en-US"/>
              </a:p>
            </p:txBody>
          </p:sp>
        </p:grpSp>
      </p:grpSp>
      <p:sp>
        <p:nvSpPr>
          <p:cNvPr id="12" name="Freeform 12"/>
          <p:cNvSpPr/>
          <p:nvPr/>
        </p:nvSpPr>
        <p:spPr>
          <a:xfrm>
            <a:off x="9777567" y="2190270"/>
            <a:ext cx="7874335" cy="18748418"/>
          </a:xfrm>
          <a:custGeom>
            <a:avLst/>
            <a:gdLst/>
            <a:ahLst/>
            <a:cxnLst/>
            <a:rect l="l" t="t" r="r" b="b"/>
            <a:pathLst>
              <a:path w="7874335" h="18748418">
                <a:moveTo>
                  <a:pt x="0" y="0"/>
                </a:moveTo>
                <a:lnTo>
                  <a:pt x="7874335" y="0"/>
                </a:lnTo>
                <a:lnTo>
                  <a:pt x="7874335" y="18748418"/>
                </a:lnTo>
                <a:lnTo>
                  <a:pt x="0" y="187484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13" name="Group 13"/>
          <p:cNvGrpSpPr/>
          <p:nvPr/>
        </p:nvGrpSpPr>
        <p:grpSpPr>
          <a:xfrm>
            <a:off x="2047026" y="2709640"/>
            <a:ext cx="7241411" cy="5436537"/>
            <a:chOff x="0" y="0"/>
            <a:chExt cx="9655215" cy="7248716"/>
          </a:xfrm>
        </p:grpSpPr>
        <p:sp>
          <p:nvSpPr>
            <p:cNvPr id="14" name="TextBox 14"/>
            <p:cNvSpPr txBox="1"/>
            <p:nvPr/>
          </p:nvSpPr>
          <p:spPr>
            <a:xfrm>
              <a:off x="0" y="271145"/>
              <a:ext cx="9655215" cy="4913418"/>
            </a:xfrm>
            <a:prstGeom prst="rect">
              <a:avLst/>
            </a:prstGeom>
          </p:spPr>
          <p:txBody>
            <a:bodyPr lIns="0" tIns="0" rIns="0" bIns="0" rtlCol="0" anchor="t">
              <a:spAutoFit/>
            </a:bodyPr>
            <a:lstStyle/>
            <a:p>
              <a:pPr algn="l">
                <a:lnSpc>
                  <a:spcPts val="13925"/>
                </a:lnSpc>
              </a:pPr>
              <a:r>
                <a:rPr lang="en-US" sz="13925">
                  <a:solidFill>
                    <a:srgbClr val="171717"/>
                  </a:solidFill>
                  <a:latin typeface="Barlow Bold"/>
                  <a:ea typeface="Barlow Bold"/>
                  <a:cs typeface="Barlow Bold"/>
                  <a:sym typeface="Barlow Bold"/>
                </a:rPr>
                <a:t>Goal Setting</a:t>
              </a:r>
            </a:p>
          </p:txBody>
        </p:sp>
        <p:grpSp>
          <p:nvGrpSpPr>
            <p:cNvPr id="15" name="Group 15"/>
            <p:cNvGrpSpPr/>
            <p:nvPr/>
          </p:nvGrpSpPr>
          <p:grpSpPr>
            <a:xfrm>
              <a:off x="0" y="5846166"/>
              <a:ext cx="7899874" cy="1402551"/>
              <a:chOff x="0" y="0"/>
              <a:chExt cx="6230508" cy="1106170"/>
            </a:xfrm>
          </p:grpSpPr>
          <p:sp>
            <p:nvSpPr>
              <p:cNvPr id="16" name="Freeform 16"/>
              <p:cNvSpPr/>
              <p:nvPr/>
            </p:nvSpPr>
            <p:spPr>
              <a:xfrm>
                <a:off x="0" y="0"/>
                <a:ext cx="6231778" cy="1106170"/>
              </a:xfrm>
              <a:custGeom>
                <a:avLst/>
                <a:gdLst/>
                <a:ahLst/>
                <a:cxnLst/>
                <a:rect l="l" t="t" r="r" b="b"/>
                <a:pathLst>
                  <a:path w="6231778" h="1106170">
                    <a:moveTo>
                      <a:pt x="5678058" y="1106170"/>
                    </a:moveTo>
                    <a:lnTo>
                      <a:pt x="553720" y="1106170"/>
                    </a:lnTo>
                    <a:cubicBezTo>
                      <a:pt x="247650" y="1106170"/>
                      <a:pt x="0" y="858520"/>
                      <a:pt x="0" y="553720"/>
                    </a:cubicBezTo>
                    <a:cubicBezTo>
                      <a:pt x="0" y="247650"/>
                      <a:pt x="247650" y="0"/>
                      <a:pt x="553720" y="0"/>
                    </a:cubicBezTo>
                    <a:lnTo>
                      <a:pt x="5678058" y="0"/>
                    </a:lnTo>
                    <a:cubicBezTo>
                      <a:pt x="5984128" y="0"/>
                      <a:pt x="6231778" y="247650"/>
                      <a:pt x="6231778" y="553720"/>
                    </a:cubicBezTo>
                    <a:cubicBezTo>
                      <a:pt x="6230508" y="858520"/>
                      <a:pt x="5982858" y="1106170"/>
                      <a:pt x="5678058" y="1106170"/>
                    </a:cubicBezTo>
                    <a:close/>
                  </a:path>
                </a:pathLst>
              </a:custGeom>
              <a:solidFill>
                <a:srgbClr val="171717"/>
              </a:solidFill>
            </p:spPr>
            <p:txBody>
              <a:bodyPr/>
              <a:lstStyle/>
              <a:p>
                <a:endParaRPr lang="en-US"/>
              </a:p>
            </p:txBody>
          </p:sp>
        </p:grpSp>
        <p:sp>
          <p:nvSpPr>
            <p:cNvPr id="17" name="TextBox 17"/>
            <p:cNvSpPr txBox="1"/>
            <p:nvPr/>
          </p:nvSpPr>
          <p:spPr>
            <a:xfrm>
              <a:off x="596807" y="6240101"/>
              <a:ext cx="6706259" cy="557530"/>
            </a:xfrm>
            <a:prstGeom prst="rect">
              <a:avLst/>
            </a:prstGeom>
          </p:spPr>
          <p:txBody>
            <a:bodyPr lIns="0" tIns="0" rIns="0" bIns="0" rtlCol="0" anchor="t">
              <a:spAutoFit/>
            </a:bodyPr>
            <a:lstStyle/>
            <a:p>
              <a:pPr algn="ctr">
                <a:lnSpc>
                  <a:spcPts val="3465"/>
                </a:lnSpc>
              </a:pPr>
              <a:r>
                <a:rPr lang="en-US" sz="2475">
                  <a:solidFill>
                    <a:srgbClr val="FFFFFF"/>
                  </a:solidFill>
                  <a:latin typeface="Barlow Medium"/>
                  <a:ea typeface="Barlow Medium"/>
                  <a:cs typeface="Barlow Medium"/>
                  <a:sym typeface="Barlow Medium"/>
                </a:rPr>
                <a:t>Motivation for Employees</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B6EEF"/>
        </a:solidFill>
        <a:effectLst/>
      </p:bgPr>
    </p:bg>
    <p:spTree>
      <p:nvGrpSpPr>
        <p:cNvPr id="1" name=""/>
        <p:cNvGrpSpPr/>
        <p:nvPr/>
      </p:nvGrpSpPr>
      <p:grpSpPr>
        <a:xfrm>
          <a:off x="0" y="0"/>
          <a:ext cx="0" cy="0"/>
          <a:chOff x="0" y="0"/>
          <a:chExt cx="0" cy="0"/>
        </a:xfrm>
      </p:grpSpPr>
      <p:grpSp>
        <p:nvGrpSpPr>
          <p:cNvPr id="2" name="Group 2"/>
          <p:cNvGrpSpPr/>
          <p:nvPr/>
        </p:nvGrpSpPr>
        <p:grpSpPr>
          <a:xfrm>
            <a:off x="651750" y="651750"/>
            <a:ext cx="12050217" cy="8983499"/>
            <a:chOff x="0" y="0"/>
            <a:chExt cx="16066956" cy="11977999"/>
          </a:xfrm>
        </p:grpSpPr>
        <p:grpSp>
          <p:nvGrpSpPr>
            <p:cNvPr id="3" name="Group 3"/>
            <p:cNvGrpSpPr/>
            <p:nvPr/>
          </p:nvGrpSpPr>
          <p:grpSpPr>
            <a:xfrm>
              <a:off x="0" y="0"/>
              <a:ext cx="16066956" cy="11977999"/>
              <a:chOff x="0" y="0"/>
              <a:chExt cx="4076246" cy="3038863"/>
            </a:xfrm>
          </p:grpSpPr>
          <p:sp>
            <p:nvSpPr>
              <p:cNvPr id="4" name="Freeform 4"/>
              <p:cNvSpPr/>
              <p:nvPr/>
            </p:nvSpPr>
            <p:spPr>
              <a:xfrm>
                <a:off x="0" y="0"/>
                <a:ext cx="4076247" cy="3038863"/>
              </a:xfrm>
              <a:custGeom>
                <a:avLst/>
                <a:gdLst/>
                <a:ahLst/>
                <a:cxnLst/>
                <a:rect l="l" t="t" r="r" b="b"/>
                <a:pathLst>
                  <a:path w="4076247" h="3038863">
                    <a:moveTo>
                      <a:pt x="3951786" y="3038863"/>
                    </a:moveTo>
                    <a:lnTo>
                      <a:pt x="124460" y="3038863"/>
                    </a:lnTo>
                    <a:cubicBezTo>
                      <a:pt x="55880" y="3038863"/>
                      <a:pt x="0" y="2982983"/>
                      <a:pt x="0" y="2914403"/>
                    </a:cubicBezTo>
                    <a:lnTo>
                      <a:pt x="0" y="124460"/>
                    </a:lnTo>
                    <a:cubicBezTo>
                      <a:pt x="0" y="55880"/>
                      <a:pt x="55880" y="0"/>
                      <a:pt x="124460" y="0"/>
                    </a:cubicBezTo>
                    <a:lnTo>
                      <a:pt x="3951786" y="0"/>
                    </a:lnTo>
                    <a:cubicBezTo>
                      <a:pt x="4020366" y="0"/>
                      <a:pt x="4076247" y="55880"/>
                      <a:pt x="4076247" y="124460"/>
                    </a:cubicBezTo>
                    <a:lnTo>
                      <a:pt x="4076247" y="2914403"/>
                    </a:lnTo>
                    <a:cubicBezTo>
                      <a:pt x="4076247" y="2982983"/>
                      <a:pt x="4020366" y="3038863"/>
                      <a:pt x="3951786" y="3038863"/>
                    </a:cubicBezTo>
                    <a:close/>
                  </a:path>
                </a:pathLst>
              </a:custGeom>
              <a:solidFill>
                <a:srgbClr val="FFFFFF"/>
              </a:solidFill>
            </p:spPr>
            <p:txBody>
              <a:bodyPr/>
              <a:lstStyle/>
              <a:p>
                <a:endParaRPr lang="en-US"/>
              </a:p>
            </p:txBody>
          </p:sp>
        </p:grpSp>
        <p:grpSp>
          <p:nvGrpSpPr>
            <p:cNvPr id="5" name="Group 5"/>
            <p:cNvGrpSpPr/>
            <p:nvPr/>
          </p:nvGrpSpPr>
          <p:grpSpPr>
            <a:xfrm rot="-10800000">
              <a:off x="1386781" y="502600"/>
              <a:ext cx="289704" cy="289704"/>
              <a:chOff x="0" y="0"/>
              <a:chExt cx="6350000" cy="6350000"/>
            </a:xfrm>
          </p:grpSpPr>
          <p:sp>
            <p:nvSpPr>
              <p:cNvPr id="6" name="Freeform 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DECED"/>
              </a:solidFill>
            </p:spPr>
            <p:txBody>
              <a:bodyPr/>
              <a:lstStyle/>
              <a:p>
                <a:endParaRPr lang="en-US"/>
              </a:p>
            </p:txBody>
          </p:sp>
        </p:grpSp>
        <p:grpSp>
          <p:nvGrpSpPr>
            <p:cNvPr id="7" name="Group 7"/>
            <p:cNvGrpSpPr/>
            <p:nvPr/>
          </p:nvGrpSpPr>
          <p:grpSpPr>
            <a:xfrm rot="-10800000">
              <a:off x="1039940" y="502600"/>
              <a:ext cx="289704" cy="289704"/>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B6EEF"/>
              </a:solidFill>
            </p:spPr>
            <p:txBody>
              <a:bodyPr/>
              <a:lstStyle/>
              <a:p>
                <a:endParaRPr lang="en-US"/>
              </a:p>
            </p:txBody>
          </p:sp>
        </p:grpSp>
        <p:grpSp>
          <p:nvGrpSpPr>
            <p:cNvPr id="9" name="Group 9"/>
            <p:cNvGrpSpPr/>
            <p:nvPr/>
          </p:nvGrpSpPr>
          <p:grpSpPr>
            <a:xfrm rot="-10800000">
              <a:off x="693100" y="502600"/>
              <a:ext cx="289704" cy="289704"/>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71717"/>
              </a:solidFill>
            </p:spPr>
            <p:txBody>
              <a:bodyPr/>
              <a:lstStyle/>
              <a:p>
                <a:endParaRPr lang="en-US"/>
              </a:p>
            </p:txBody>
          </p:sp>
        </p:grpSp>
        <p:sp>
          <p:nvSpPr>
            <p:cNvPr id="11" name="AutoShape 11"/>
            <p:cNvSpPr/>
            <p:nvPr/>
          </p:nvSpPr>
          <p:spPr>
            <a:xfrm>
              <a:off x="0" y="1266422"/>
              <a:ext cx="16066956" cy="0"/>
            </a:xfrm>
            <a:prstGeom prst="line">
              <a:avLst/>
            </a:prstGeom>
            <a:ln w="12700" cap="rnd">
              <a:solidFill>
                <a:srgbClr val="000000"/>
              </a:solidFill>
              <a:prstDash val="solid"/>
              <a:headEnd type="none" w="sm" len="sm"/>
              <a:tailEnd type="none" w="sm" len="sm"/>
            </a:ln>
          </p:spPr>
          <p:txBody>
            <a:bodyPr/>
            <a:lstStyle/>
            <a:p>
              <a:endParaRPr lang="en-US"/>
            </a:p>
          </p:txBody>
        </p:sp>
      </p:grpSp>
      <p:sp>
        <p:nvSpPr>
          <p:cNvPr id="12" name="TextBox 12"/>
          <p:cNvSpPr txBox="1"/>
          <p:nvPr/>
        </p:nvSpPr>
        <p:spPr>
          <a:xfrm>
            <a:off x="1709207" y="2781300"/>
            <a:ext cx="9014325" cy="2362200"/>
          </a:xfrm>
          <a:prstGeom prst="rect">
            <a:avLst/>
          </a:prstGeom>
        </p:spPr>
        <p:txBody>
          <a:bodyPr lIns="0" tIns="0" rIns="0" bIns="0" rtlCol="0" anchor="t">
            <a:spAutoFit/>
          </a:bodyPr>
          <a:lstStyle/>
          <a:p>
            <a:pPr algn="l">
              <a:lnSpc>
                <a:spcPts val="9000"/>
              </a:lnSpc>
            </a:pPr>
            <a:r>
              <a:rPr lang="en-US" sz="9000">
                <a:solidFill>
                  <a:srgbClr val="171717"/>
                </a:solidFill>
                <a:latin typeface="Barlow Bold"/>
                <a:ea typeface="Barlow Bold"/>
                <a:cs typeface="Barlow Bold"/>
                <a:sym typeface="Barlow Bold"/>
              </a:rPr>
              <a:t>Tips for Setting Achievable Goals</a:t>
            </a:r>
          </a:p>
        </p:txBody>
      </p:sp>
      <p:sp>
        <p:nvSpPr>
          <p:cNvPr id="13" name="Freeform 13"/>
          <p:cNvSpPr/>
          <p:nvPr/>
        </p:nvSpPr>
        <p:spPr>
          <a:xfrm>
            <a:off x="13363333" y="1137339"/>
            <a:ext cx="7791934" cy="15931464"/>
          </a:xfrm>
          <a:custGeom>
            <a:avLst/>
            <a:gdLst/>
            <a:ahLst/>
            <a:cxnLst/>
            <a:rect l="l" t="t" r="r" b="b"/>
            <a:pathLst>
              <a:path w="7791934" h="15931464">
                <a:moveTo>
                  <a:pt x="0" y="0"/>
                </a:moveTo>
                <a:lnTo>
                  <a:pt x="7791934" y="0"/>
                </a:lnTo>
                <a:lnTo>
                  <a:pt x="7791934" y="15931464"/>
                </a:lnTo>
                <a:lnTo>
                  <a:pt x="0" y="1593146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4" name="TextBox 14"/>
          <p:cNvSpPr txBox="1"/>
          <p:nvPr/>
        </p:nvSpPr>
        <p:spPr>
          <a:xfrm>
            <a:off x="1709207" y="5582994"/>
            <a:ext cx="7290009" cy="2472055"/>
          </a:xfrm>
          <a:prstGeom prst="rect">
            <a:avLst/>
          </a:prstGeom>
        </p:spPr>
        <p:txBody>
          <a:bodyPr lIns="0" tIns="0" rIns="0" bIns="0" rtlCol="0" anchor="t">
            <a:spAutoFit/>
          </a:bodyPr>
          <a:lstStyle/>
          <a:p>
            <a:pPr marL="604519" lvl="1" indent="-302260" algn="l">
              <a:lnSpc>
                <a:spcPts val="3919"/>
              </a:lnSpc>
              <a:buAutoNum type="arabicPeriod"/>
            </a:pPr>
            <a:r>
              <a:rPr lang="en-US" sz="2799">
                <a:solidFill>
                  <a:srgbClr val="171717"/>
                </a:solidFill>
                <a:latin typeface="Barlow Medium"/>
                <a:ea typeface="Barlow Medium"/>
                <a:cs typeface="Barlow Medium"/>
                <a:sym typeface="Barlow Medium"/>
              </a:rPr>
              <a:t>Connect every goal to a “why”</a:t>
            </a:r>
          </a:p>
          <a:p>
            <a:pPr marL="604519" lvl="1" indent="-302260" algn="l">
              <a:lnSpc>
                <a:spcPts val="3919"/>
              </a:lnSpc>
              <a:buAutoNum type="arabicPeriod"/>
            </a:pPr>
            <a:r>
              <a:rPr lang="en-US" sz="2799">
                <a:solidFill>
                  <a:srgbClr val="171717"/>
                </a:solidFill>
                <a:latin typeface="Barlow Medium"/>
                <a:ea typeface="Barlow Medium"/>
                <a:cs typeface="Barlow Medium"/>
                <a:sym typeface="Barlow Medium"/>
              </a:rPr>
              <a:t>Break your goals down</a:t>
            </a:r>
          </a:p>
          <a:p>
            <a:pPr marL="604519" lvl="1" indent="-302260" algn="l">
              <a:lnSpc>
                <a:spcPts val="3919"/>
              </a:lnSpc>
              <a:buAutoNum type="arabicPeriod"/>
            </a:pPr>
            <a:r>
              <a:rPr lang="en-US" sz="2799">
                <a:solidFill>
                  <a:srgbClr val="171717"/>
                </a:solidFill>
                <a:latin typeface="Barlow Medium"/>
                <a:ea typeface="Barlow Medium"/>
                <a:cs typeface="Barlow Medium"/>
                <a:sym typeface="Barlow Medium"/>
              </a:rPr>
              <a:t>Schedule “buffer time”</a:t>
            </a:r>
          </a:p>
          <a:p>
            <a:pPr marL="604519" lvl="1" indent="-302260" algn="l">
              <a:lnSpc>
                <a:spcPts val="3919"/>
              </a:lnSpc>
              <a:buAutoNum type="arabicPeriod"/>
            </a:pPr>
            <a:r>
              <a:rPr lang="en-US" sz="2799">
                <a:solidFill>
                  <a:srgbClr val="171717"/>
                </a:solidFill>
                <a:latin typeface="Barlow Medium"/>
                <a:ea typeface="Barlow Medium"/>
                <a:cs typeface="Barlow Medium"/>
                <a:sym typeface="Barlow Medium"/>
              </a:rPr>
              <a:t>Focus on continuation, not improvement</a:t>
            </a:r>
          </a:p>
          <a:p>
            <a:pPr marL="604519" lvl="1" indent="-302260" algn="l">
              <a:lnSpc>
                <a:spcPts val="3919"/>
              </a:lnSpc>
              <a:buAutoNum type="arabicPeriod"/>
            </a:pPr>
            <a:r>
              <a:rPr lang="en-US" sz="2799">
                <a:solidFill>
                  <a:srgbClr val="171717"/>
                </a:solidFill>
                <a:latin typeface="Barlow Medium"/>
                <a:ea typeface="Barlow Medium"/>
                <a:cs typeface="Barlow Medium"/>
                <a:sym typeface="Barlow Medium"/>
              </a:rPr>
              <a:t>Don’t dwell on past failures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D558"/>
        </a:solidFill>
        <a:effectLst/>
      </p:bgPr>
    </p:bg>
    <p:spTree>
      <p:nvGrpSpPr>
        <p:cNvPr id="1" name=""/>
        <p:cNvGrpSpPr/>
        <p:nvPr/>
      </p:nvGrpSpPr>
      <p:grpSpPr>
        <a:xfrm>
          <a:off x="0" y="0"/>
          <a:ext cx="0" cy="0"/>
          <a:chOff x="0" y="0"/>
          <a:chExt cx="0" cy="0"/>
        </a:xfrm>
      </p:grpSpPr>
      <p:grpSp>
        <p:nvGrpSpPr>
          <p:cNvPr id="2" name="Group 2"/>
          <p:cNvGrpSpPr/>
          <p:nvPr/>
        </p:nvGrpSpPr>
        <p:grpSpPr>
          <a:xfrm>
            <a:off x="651750" y="651750"/>
            <a:ext cx="16984499" cy="8983499"/>
            <a:chOff x="0" y="0"/>
            <a:chExt cx="22645999" cy="11977999"/>
          </a:xfrm>
        </p:grpSpPr>
        <p:grpSp>
          <p:nvGrpSpPr>
            <p:cNvPr id="3" name="Group 3"/>
            <p:cNvGrpSpPr/>
            <p:nvPr/>
          </p:nvGrpSpPr>
          <p:grpSpPr>
            <a:xfrm>
              <a:off x="0" y="0"/>
              <a:ext cx="22645999" cy="11977999"/>
              <a:chOff x="0" y="0"/>
              <a:chExt cx="5745374" cy="3038863"/>
            </a:xfrm>
          </p:grpSpPr>
          <p:sp>
            <p:nvSpPr>
              <p:cNvPr id="4" name="Freeform 4"/>
              <p:cNvSpPr/>
              <p:nvPr/>
            </p:nvSpPr>
            <p:spPr>
              <a:xfrm>
                <a:off x="0" y="0"/>
                <a:ext cx="5745374" cy="3038863"/>
              </a:xfrm>
              <a:custGeom>
                <a:avLst/>
                <a:gdLst/>
                <a:ahLst/>
                <a:cxnLst/>
                <a:rect l="l" t="t" r="r" b="b"/>
                <a:pathLst>
                  <a:path w="5745374" h="3038863">
                    <a:moveTo>
                      <a:pt x="5620914" y="3038863"/>
                    </a:moveTo>
                    <a:lnTo>
                      <a:pt x="124460" y="3038863"/>
                    </a:lnTo>
                    <a:cubicBezTo>
                      <a:pt x="55880" y="3038863"/>
                      <a:pt x="0" y="2982983"/>
                      <a:pt x="0" y="2914403"/>
                    </a:cubicBezTo>
                    <a:lnTo>
                      <a:pt x="0" y="124460"/>
                    </a:lnTo>
                    <a:cubicBezTo>
                      <a:pt x="0" y="55880"/>
                      <a:pt x="55880" y="0"/>
                      <a:pt x="124460" y="0"/>
                    </a:cubicBezTo>
                    <a:lnTo>
                      <a:pt x="5620914" y="0"/>
                    </a:lnTo>
                    <a:cubicBezTo>
                      <a:pt x="5689494" y="0"/>
                      <a:pt x="5745374" y="55880"/>
                      <a:pt x="5745374" y="124460"/>
                    </a:cubicBezTo>
                    <a:lnTo>
                      <a:pt x="5745374" y="2914403"/>
                    </a:lnTo>
                    <a:cubicBezTo>
                      <a:pt x="5745374" y="2982983"/>
                      <a:pt x="5689494" y="3038863"/>
                      <a:pt x="5620914" y="3038863"/>
                    </a:cubicBezTo>
                    <a:close/>
                  </a:path>
                </a:pathLst>
              </a:custGeom>
              <a:solidFill>
                <a:srgbClr val="FFFFFF"/>
              </a:solidFill>
            </p:spPr>
            <p:txBody>
              <a:bodyPr/>
              <a:lstStyle/>
              <a:p>
                <a:endParaRPr lang="en-US"/>
              </a:p>
            </p:txBody>
          </p:sp>
        </p:grpSp>
        <p:sp>
          <p:nvSpPr>
            <p:cNvPr id="5" name="AutoShape 5"/>
            <p:cNvSpPr/>
            <p:nvPr/>
          </p:nvSpPr>
          <p:spPr>
            <a:xfrm>
              <a:off x="0" y="1266422"/>
              <a:ext cx="22645999" cy="0"/>
            </a:xfrm>
            <a:prstGeom prst="line">
              <a:avLst/>
            </a:prstGeom>
            <a:ln w="12700" cap="rnd">
              <a:solidFill>
                <a:srgbClr val="000000"/>
              </a:solidFill>
              <a:prstDash val="solid"/>
              <a:headEnd type="none" w="sm" len="sm"/>
              <a:tailEnd type="none" w="sm" len="sm"/>
            </a:ln>
          </p:spPr>
          <p:txBody>
            <a:bodyPr/>
            <a:lstStyle/>
            <a:p>
              <a:endParaRPr lang="en-US"/>
            </a:p>
          </p:txBody>
        </p:sp>
        <p:grpSp>
          <p:nvGrpSpPr>
            <p:cNvPr id="6" name="Group 6"/>
            <p:cNvGrpSpPr/>
            <p:nvPr/>
          </p:nvGrpSpPr>
          <p:grpSpPr>
            <a:xfrm rot="-10800000">
              <a:off x="1386781" y="502600"/>
              <a:ext cx="289704" cy="289704"/>
              <a:chOff x="0" y="0"/>
              <a:chExt cx="6350000" cy="6350000"/>
            </a:xfrm>
          </p:grpSpPr>
          <p:sp>
            <p:nvSpPr>
              <p:cNvPr id="7" name="Freeform 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DECED"/>
              </a:solidFill>
            </p:spPr>
            <p:txBody>
              <a:bodyPr/>
              <a:lstStyle/>
              <a:p>
                <a:endParaRPr lang="en-US"/>
              </a:p>
            </p:txBody>
          </p:sp>
        </p:grpSp>
        <p:grpSp>
          <p:nvGrpSpPr>
            <p:cNvPr id="8" name="Group 8"/>
            <p:cNvGrpSpPr/>
            <p:nvPr/>
          </p:nvGrpSpPr>
          <p:grpSpPr>
            <a:xfrm rot="-10800000">
              <a:off x="1039940" y="502600"/>
              <a:ext cx="289704" cy="289704"/>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814B"/>
              </a:solidFill>
            </p:spPr>
            <p:txBody>
              <a:bodyPr/>
              <a:lstStyle/>
              <a:p>
                <a:endParaRPr lang="en-US"/>
              </a:p>
            </p:txBody>
          </p:sp>
        </p:grpSp>
        <p:grpSp>
          <p:nvGrpSpPr>
            <p:cNvPr id="10" name="Group 10"/>
            <p:cNvGrpSpPr/>
            <p:nvPr/>
          </p:nvGrpSpPr>
          <p:grpSpPr>
            <a:xfrm rot="-10800000">
              <a:off x="693100" y="502600"/>
              <a:ext cx="289704" cy="289704"/>
              <a:chOff x="0" y="0"/>
              <a:chExt cx="6350000" cy="6350000"/>
            </a:xfrm>
          </p:grpSpPr>
          <p:sp>
            <p:nvSpPr>
              <p:cNvPr id="11" name="Freeform 1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71717"/>
              </a:solidFill>
            </p:spPr>
            <p:txBody>
              <a:bodyPr/>
              <a:lstStyle/>
              <a:p>
                <a:endParaRPr lang="en-US"/>
              </a:p>
            </p:txBody>
          </p:sp>
        </p:grpSp>
      </p:grpSp>
      <p:sp>
        <p:nvSpPr>
          <p:cNvPr id="12" name="TextBox 12"/>
          <p:cNvSpPr txBox="1"/>
          <p:nvPr/>
        </p:nvSpPr>
        <p:spPr>
          <a:xfrm>
            <a:off x="8016781" y="4736040"/>
            <a:ext cx="8455507" cy="1539874"/>
          </a:xfrm>
          <a:prstGeom prst="rect">
            <a:avLst/>
          </a:prstGeom>
        </p:spPr>
        <p:txBody>
          <a:bodyPr lIns="0" tIns="0" rIns="0" bIns="0" rtlCol="0" anchor="t">
            <a:spAutoFit/>
          </a:bodyPr>
          <a:lstStyle/>
          <a:p>
            <a:pPr algn="ctr">
              <a:lnSpc>
                <a:spcPts val="11499"/>
              </a:lnSpc>
            </a:pPr>
            <a:r>
              <a:rPr lang="en-US" sz="11499">
                <a:solidFill>
                  <a:srgbClr val="171717"/>
                </a:solidFill>
                <a:latin typeface="Barlow Bold"/>
                <a:ea typeface="Barlow Bold"/>
                <a:cs typeface="Barlow Bold"/>
                <a:sym typeface="Barlow Bold"/>
              </a:rPr>
              <a:t>Questions?</a:t>
            </a:r>
          </a:p>
        </p:txBody>
      </p:sp>
      <p:sp>
        <p:nvSpPr>
          <p:cNvPr id="13" name="Freeform 13"/>
          <p:cNvSpPr/>
          <p:nvPr/>
        </p:nvSpPr>
        <p:spPr>
          <a:xfrm>
            <a:off x="1028700" y="1955636"/>
            <a:ext cx="6822113" cy="16243126"/>
          </a:xfrm>
          <a:custGeom>
            <a:avLst/>
            <a:gdLst/>
            <a:ahLst/>
            <a:cxnLst/>
            <a:rect l="l" t="t" r="r" b="b"/>
            <a:pathLst>
              <a:path w="6822113" h="16243126">
                <a:moveTo>
                  <a:pt x="0" y="0"/>
                </a:moveTo>
                <a:lnTo>
                  <a:pt x="6822113" y="0"/>
                </a:lnTo>
                <a:lnTo>
                  <a:pt x="6822113" y="16243125"/>
                </a:lnTo>
                <a:lnTo>
                  <a:pt x="0" y="162431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814B"/>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6186311" cy="3479800"/>
          </a:xfrm>
        </p:grpSpPr>
        <p:sp>
          <p:nvSpPr>
            <p:cNvPr id="3" name="Freeform 3"/>
            <p:cNvSpPr/>
            <p:nvPr/>
          </p:nvSpPr>
          <p:spPr>
            <a:xfrm>
              <a:off x="0" y="0"/>
              <a:ext cx="6186311" cy="3479800"/>
            </a:xfrm>
            <a:custGeom>
              <a:avLst/>
              <a:gdLst/>
              <a:ahLst/>
              <a:cxnLst/>
              <a:rect l="l" t="t" r="r" b="b"/>
              <a:pathLst>
                <a:path w="6186311" h="3479800">
                  <a:moveTo>
                    <a:pt x="6061851" y="3479800"/>
                  </a:moveTo>
                  <a:lnTo>
                    <a:pt x="124460" y="3479800"/>
                  </a:lnTo>
                  <a:cubicBezTo>
                    <a:pt x="55880" y="3479800"/>
                    <a:pt x="0" y="3423920"/>
                    <a:pt x="0" y="3355340"/>
                  </a:cubicBezTo>
                  <a:lnTo>
                    <a:pt x="0" y="124460"/>
                  </a:lnTo>
                  <a:cubicBezTo>
                    <a:pt x="0" y="55880"/>
                    <a:pt x="55880" y="0"/>
                    <a:pt x="124460" y="0"/>
                  </a:cubicBezTo>
                  <a:lnTo>
                    <a:pt x="6061851" y="0"/>
                  </a:lnTo>
                  <a:cubicBezTo>
                    <a:pt x="6130431" y="0"/>
                    <a:pt x="6186311" y="55880"/>
                    <a:pt x="6186311" y="124460"/>
                  </a:cubicBezTo>
                  <a:lnTo>
                    <a:pt x="6186311" y="3355340"/>
                  </a:lnTo>
                  <a:cubicBezTo>
                    <a:pt x="6186311" y="3423920"/>
                    <a:pt x="6130431" y="3479800"/>
                    <a:pt x="6061851" y="3479800"/>
                  </a:cubicBezTo>
                  <a:close/>
                </a:path>
              </a:pathLst>
            </a:custGeom>
            <a:solidFill>
              <a:srgbClr val="FFFFFF"/>
            </a:solidFill>
          </p:spPr>
          <p:txBody>
            <a:bodyPr/>
            <a:lstStyle/>
            <a:p>
              <a:endParaRPr lang="en-US"/>
            </a:p>
          </p:txBody>
        </p:sp>
      </p:grpSp>
      <p:grpSp>
        <p:nvGrpSpPr>
          <p:cNvPr id="4" name="Group 4"/>
          <p:cNvGrpSpPr/>
          <p:nvPr/>
        </p:nvGrpSpPr>
        <p:grpSpPr>
          <a:xfrm rot="-10800000">
            <a:off x="968210" y="283146"/>
            <a:ext cx="217278" cy="217278"/>
            <a:chOff x="0" y="0"/>
            <a:chExt cx="6350000" cy="6350000"/>
          </a:xfrm>
        </p:grpSpPr>
        <p:sp>
          <p:nvSpPr>
            <p:cNvPr id="5" name="Freeform 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DECED"/>
            </a:solidFill>
          </p:spPr>
          <p:txBody>
            <a:bodyPr/>
            <a:lstStyle/>
            <a:p>
              <a:endParaRPr lang="en-US"/>
            </a:p>
          </p:txBody>
        </p:sp>
      </p:grpSp>
      <p:grpSp>
        <p:nvGrpSpPr>
          <p:cNvPr id="6" name="Group 6"/>
          <p:cNvGrpSpPr/>
          <p:nvPr/>
        </p:nvGrpSpPr>
        <p:grpSpPr>
          <a:xfrm rot="-10800000">
            <a:off x="708080" y="283146"/>
            <a:ext cx="217278" cy="217278"/>
            <a:chOff x="0" y="0"/>
            <a:chExt cx="6350000" cy="6350000"/>
          </a:xfrm>
        </p:grpSpPr>
        <p:sp>
          <p:nvSpPr>
            <p:cNvPr id="7" name="Freeform 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814B"/>
            </a:solidFill>
          </p:spPr>
          <p:txBody>
            <a:bodyPr/>
            <a:lstStyle/>
            <a:p>
              <a:endParaRPr lang="en-US"/>
            </a:p>
          </p:txBody>
        </p:sp>
      </p:grpSp>
      <p:grpSp>
        <p:nvGrpSpPr>
          <p:cNvPr id="8" name="Group 8"/>
          <p:cNvGrpSpPr/>
          <p:nvPr/>
        </p:nvGrpSpPr>
        <p:grpSpPr>
          <a:xfrm rot="-10800000">
            <a:off x="447949" y="283146"/>
            <a:ext cx="217278" cy="217278"/>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71717"/>
            </a:solidFill>
          </p:spPr>
          <p:txBody>
            <a:bodyPr/>
            <a:lstStyle/>
            <a:p>
              <a:endParaRPr lang="en-US"/>
            </a:p>
          </p:txBody>
        </p:sp>
      </p:grpSp>
      <p:sp>
        <p:nvSpPr>
          <p:cNvPr id="10" name="Freeform 10"/>
          <p:cNvSpPr/>
          <p:nvPr/>
        </p:nvSpPr>
        <p:spPr>
          <a:xfrm rot="-5400000">
            <a:off x="2894299" y="1035714"/>
            <a:ext cx="2141159" cy="1070579"/>
          </a:xfrm>
          <a:custGeom>
            <a:avLst/>
            <a:gdLst/>
            <a:ahLst/>
            <a:cxnLst/>
            <a:rect l="l" t="t" r="r" b="b"/>
            <a:pathLst>
              <a:path w="2141159" h="1070579">
                <a:moveTo>
                  <a:pt x="0" y="0"/>
                </a:moveTo>
                <a:lnTo>
                  <a:pt x="2141159" y="0"/>
                </a:lnTo>
                <a:lnTo>
                  <a:pt x="2141159" y="1070579"/>
                </a:lnTo>
                <a:lnTo>
                  <a:pt x="0" y="107057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1" name="Freeform 11"/>
          <p:cNvSpPr/>
          <p:nvPr/>
        </p:nvSpPr>
        <p:spPr>
          <a:xfrm rot="5400000">
            <a:off x="4735062" y="2875355"/>
            <a:ext cx="2141159" cy="1070579"/>
          </a:xfrm>
          <a:custGeom>
            <a:avLst/>
            <a:gdLst/>
            <a:ahLst/>
            <a:cxnLst/>
            <a:rect l="l" t="t" r="r" b="b"/>
            <a:pathLst>
              <a:path w="2141159" h="1070579">
                <a:moveTo>
                  <a:pt x="0" y="0"/>
                </a:moveTo>
                <a:lnTo>
                  <a:pt x="2141159" y="0"/>
                </a:lnTo>
                <a:lnTo>
                  <a:pt x="2141159" y="1070580"/>
                </a:lnTo>
                <a:lnTo>
                  <a:pt x="0" y="107058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12" name="Group 12"/>
          <p:cNvGrpSpPr/>
          <p:nvPr/>
        </p:nvGrpSpPr>
        <p:grpSpPr>
          <a:xfrm>
            <a:off x="3731106" y="801941"/>
            <a:ext cx="1538124" cy="1538124"/>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558"/>
            </a:solidFill>
          </p:spPr>
          <p:txBody>
            <a:bodyPr/>
            <a:lstStyle/>
            <a:p>
              <a:endParaRPr lang="en-US"/>
            </a:p>
          </p:txBody>
        </p:sp>
        <p:sp>
          <p:nvSpPr>
            <p:cNvPr id="14" name="TextBox 14"/>
            <p:cNvSpPr txBox="1"/>
            <p:nvPr/>
          </p:nvSpPr>
          <p:spPr>
            <a:xfrm>
              <a:off x="76200" y="47625"/>
              <a:ext cx="660400" cy="688975"/>
            </a:xfrm>
            <a:prstGeom prst="rect">
              <a:avLst/>
            </a:prstGeom>
          </p:spPr>
          <p:txBody>
            <a:bodyPr lIns="29381" tIns="29381" rIns="29381" bIns="29381" rtlCol="0" anchor="ctr"/>
            <a:lstStyle/>
            <a:p>
              <a:pPr algn="ctr">
                <a:lnSpc>
                  <a:spcPts val="2576"/>
                </a:lnSpc>
                <a:spcBef>
                  <a:spcPct val="0"/>
                </a:spcBef>
              </a:pPr>
              <a:endParaRPr/>
            </a:p>
          </p:txBody>
        </p:sp>
      </p:grpSp>
      <p:grpSp>
        <p:nvGrpSpPr>
          <p:cNvPr id="15" name="Group 15"/>
          <p:cNvGrpSpPr/>
          <p:nvPr/>
        </p:nvGrpSpPr>
        <p:grpSpPr>
          <a:xfrm>
            <a:off x="4501290" y="2641583"/>
            <a:ext cx="1538124" cy="1538124"/>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814B"/>
            </a:solidFill>
          </p:spPr>
          <p:txBody>
            <a:bodyPr/>
            <a:lstStyle/>
            <a:p>
              <a:endParaRPr lang="en-US"/>
            </a:p>
          </p:txBody>
        </p:sp>
        <p:sp>
          <p:nvSpPr>
            <p:cNvPr id="17" name="TextBox 17"/>
            <p:cNvSpPr txBox="1"/>
            <p:nvPr/>
          </p:nvSpPr>
          <p:spPr>
            <a:xfrm>
              <a:off x="76200" y="47625"/>
              <a:ext cx="660400" cy="688975"/>
            </a:xfrm>
            <a:prstGeom prst="rect">
              <a:avLst/>
            </a:prstGeom>
          </p:spPr>
          <p:txBody>
            <a:bodyPr lIns="29381" tIns="29381" rIns="29381" bIns="29381" rtlCol="0" anchor="ctr"/>
            <a:lstStyle/>
            <a:p>
              <a:pPr algn="ctr">
                <a:lnSpc>
                  <a:spcPts val="2576"/>
                </a:lnSpc>
                <a:spcBef>
                  <a:spcPct val="0"/>
                </a:spcBef>
              </a:pPr>
              <a:endParaRPr/>
            </a:p>
          </p:txBody>
        </p:sp>
      </p:grpSp>
      <p:sp>
        <p:nvSpPr>
          <p:cNvPr id="18" name="Freeform 18"/>
          <p:cNvSpPr/>
          <p:nvPr/>
        </p:nvSpPr>
        <p:spPr>
          <a:xfrm rot="5400000">
            <a:off x="4735062" y="6554638"/>
            <a:ext cx="2141159" cy="1070579"/>
          </a:xfrm>
          <a:custGeom>
            <a:avLst/>
            <a:gdLst/>
            <a:ahLst/>
            <a:cxnLst/>
            <a:rect l="l" t="t" r="r" b="b"/>
            <a:pathLst>
              <a:path w="2141159" h="1070579">
                <a:moveTo>
                  <a:pt x="0" y="0"/>
                </a:moveTo>
                <a:lnTo>
                  <a:pt x="2141159" y="0"/>
                </a:lnTo>
                <a:lnTo>
                  <a:pt x="2141159" y="1070580"/>
                </a:lnTo>
                <a:lnTo>
                  <a:pt x="0" y="107058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19" name="Group 19"/>
          <p:cNvGrpSpPr/>
          <p:nvPr/>
        </p:nvGrpSpPr>
        <p:grpSpPr>
          <a:xfrm>
            <a:off x="4501290" y="6320866"/>
            <a:ext cx="1538124" cy="1538124"/>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558"/>
            </a:solidFill>
          </p:spPr>
          <p:txBody>
            <a:bodyPr/>
            <a:lstStyle/>
            <a:p>
              <a:endParaRPr lang="en-US"/>
            </a:p>
          </p:txBody>
        </p:sp>
        <p:sp>
          <p:nvSpPr>
            <p:cNvPr id="21" name="TextBox 21"/>
            <p:cNvSpPr txBox="1"/>
            <p:nvPr/>
          </p:nvSpPr>
          <p:spPr>
            <a:xfrm>
              <a:off x="76200" y="47625"/>
              <a:ext cx="660400" cy="688975"/>
            </a:xfrm>
            <a:prstGeom prst="rect">
              <a:avLst/>
            </a:prstGeom>
          </p:spPr>
          <p:txBody>
            <a:bodyPr lIns="29381" tIns="29381" rIns="29381" bIns="29381" rtlCol="0" anchor="ctr"/>
            <a:lstStyle/>
            <a:p>
              <a:pPr algn="ctr">
                <a:lnSpc>
                  <a:spcPts val="2576"/>
                </a:lnSpc>
                <a:spcBef>
                  <a:spcPct val="0"/>
                </a:spcBef>
              </a:pPr>
              <a:endParaRPr/>
            </a:p>
          </p:txBody>
        </p:sp>
      </p:grpSp>
      <p:sp>
        <p:nvSpPr>
          <p:cNvPr id="22" name="Freeform 22"/>
          <p:cNvSpPr/>
          <p:nvPr/>
        </p:nvSpPr>
        <p:spPr>
          <a:xfrm rot="-5400000">
            <a:off x="2894299" y="8394280"/>
            <a:ext cx="2141159" cy="1070579"/>
          </a:xfrm>
          <a:custGeom>
            <a:avLst/>
            <a:gdLst/>
            <a:ahLst/>
            <a:cxnLst/>
            <a:rect l="l" t="t" r="r" b="b"/>
            <a:pathLst>
              <a:path w="2141159" h="1070579">
                <a:moveTo>
                  <a:pt x="0" y="0"/>
                </a:moveTo>
                <a:lnTo>
                  <a:pt x="2141159" y="0"/>
                </a:lnTo>
                <a:lnTo>
                  <a:pt x="2141159" y="1070579"/>
                </a:lnTo>
                <a:lnTo>
                  <a:pt x="0" y="107057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23" name="Group 23"/>
          <p:cNvGrpSpPr/>
          <p:nvPr/>
        </p:nvGrpSpPr>
        <p:grpSpPr>
          <a:xfrm>
            <a:off x="3731106" y="8160507"/>
            <a:ext cx="1538124" cy="1538124"/>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814B"/>
            </a:solidFill>
          </p:spPr>
          <p:txBody>
            <a:bodyPr/>
            <a:lstStyle/>
            <a:p>
              <a:endParaRPr lang="en-US"/>
            </a:p>
          </p:txBody>
        </p:sp>
        <p:sp>
          <p:nvSpPr>
            <p:cNvPr id="25" name="TextBox 25"/>
            <p:cNvSpPr txBox="1"/>
            <p:nvPr/>
          </p:nvSpPr>
          <p:spPr>
            <a:xfrm>
              <a:off x="76200" y="47625"/>
              <a:ext cx="660400" cy="688975"/>
            </a:xfrm>
            <a:prstGeom prst="rect">
              <a:avLst/>
            </a:prstGeom>
          </p:spPr>
          <p:txBody>
            <a:bodyPr lIns="29381" tIns="29381" rIns="29381" bIns="29381" rtlCol="0" anchor="ctr"/>
            <a:lstStyle/>
            <a:p>
              <a:pPr algn="ctr">
                <a:lnSpc>
                  <a:spcPts val="2576"/>
                </a:lnSpc>
                <a:spcBef>
                  <a:spcPct val="0"/>
                </a:spcBef>
              </a:pPr>
              <a:endParaRPr/>
            </a:p>
          </p:txBody>
        </p:sp>
      </p:grpSp>
      <p:grpSp>
        <p:nvGrpSpPr>
          <p:cNvPr id="26" name="Group 26"/>
          <p:cNvGrpSpPr/>
          <p:nvPr/>
        </p:nvGrpSpPr>
        <p:grpSpPr>
          <a:xfrm>
            <a:off x="4480941" y="2340066"/>
            <a:ext cx="808639" cy="301517"/>
            <a:chOff x="0" y="0"/>
            <a:chExt cx="271294" cy="101157"/>
          </a:xfrm>
        </p:grpSpPr>
        <p:sp>
          <p:nvSpPr>
            <p:cNvPr id="27" name="Freeform 27"/>
            <p:cNvSpPr/>
            <p:nvPr/>
          </p:nvSpPr>
          <p:spPr>
            <a:xfrm>
              <a:off x="0" y="0"/>
              <a:ext cx="271294" cy="101157"/>
            </a:xfrm>
            <a:custGeom>
              <a:avLst/>
              <a:gdLst/>
              <a:ahLst/>
              <a:cxnLst/>
              <a:rect l="l" t="t" r="r" b="b"/>
              <a:pathLst>
                <a:path w="271294" h="101157">
                  <a:moveTo>
                    <a:pt x="0" y="0"/>
                  </a:moveTo>
                  <a:lnTo>
                    <a:pt x="271294" y="0"/>
                  </a:lnTo>
                  <a:lnTo>
                    <a:pt x="271294" y="101157"/>
                  </a:lnTo>
                  <a:lnTo>
                    <a:pt x="0" y="101157"/>
                  </a:lnTo>
                  <a:close/>
                </a:path>
              </a:pathLst>
            </a:custGeom>
            <a:solidFill>
              <a:srgbClr val="404040"/>
            </a:solidFill>
          </p:spPr>
          <p:txBody>
            <a:bodyPr/>
            <a:lstStyle/>
            <a:p>
              <a:endParaRPr lang="en-US"/>
            </a:p>
          </p:txBody>
        </p:sp>
        <p:sp>
          <p:nvSpPr>
            <p:cNvPr id="28" name="TextBox 28"/>
            <p:cNvSpPr txBox="1"/>
            <p:nvPr/>
          </p:nvSpPr>
          <p:spPr>
            <a:xfrm>
              <a:off x="0" y="-28575"/>
              <a:ext cx="271294" cy="129732"/>
            </a:xfrm>
            <a:prstGeom prst="rect">
              <a:avLst/>
            </a:prstGeom>
          </p:spPr>
          <p:txBody>
            <a:bodyPr lIns="29381" tIns="29381" rIns="29381" bIns="29381" rtlCol="0" anchor="ctr"/>
            <a:lstStyle/>
            <a:p>
              <a:pPr algn="ctr">
                <a:lnSpc>
                  <a:spcPts val="2576"/>
                </a:lnSpc>
              </a:pPr>
              <a:endParaRPr/>
            </a:p>
          </p:txBody>
        </p:sp>
      </p:grpSp>
      <p:sp>
        <p:nvSpPr>
          <p:cNvPr id="29" name="Freeform 29"/>
          <p:cNvSpPr/>
          <p:nvPr/>
        </p:nvSpPr>
        <p:spPr>
          <a:xfrm rot="-5400000">
            <a:off x="2894299" y="4714997"/>
            <a:ext cx="2141159" cy="1070579"/>
          </a:xfrm>
          <a:custGeom>
            <a:avLst/>
            <a:gdLst/>
            <a:ahLst/>
            <a:cxnLst/>
            <a:rect l="l" t="t" r="r" b="b"/>
            <a:pathLst>
              <a:path w="2141159" h="1070579">
                <a:moveTo>
                  <a:pt x="0" y="0"/>
                </a:moveTo>
                <a:lnTo>
                  <a:pt x="2141159" y="0"/>
                </a:lnTo>
                <a:lnTo>
                  <a:pt x="2141159" y="1070579"/>
                </a:lnTo>
                <a:lnTo>
                  <a:pt x="0" y="107057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30" name="Group 30"/>
          <p:cNvGrpSpPr/>
          <p:nvPr/>
        </p:nvGrpSpPr>
        <p:grpSpPr>
          <a:xfrm>
            <a:off x="3731106" y="4481224"/>
            <a:ext cx="1538124" cy="1538124"/>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B6EEF"/>
            </a:solidFill>
          </p:spPr>
          <p:txBody>
            <a:bodyPr/>
            <a:lstStyle/>
            <a:p>
              <a:endParaRPr lang="en-US"/>
            </a:p>
          </p:txBody>
        </p:sp>
        <p:sp>
          <p:nvSpPr>
            <p:cNvPr id="32" name="TextBox 32"/>
            <p:cNvSpPr txBox="1"/>
            <p:nvPr/>
          </p:nvSpPr>
          <p:spPr>
            <a:xfrm>
              <a:off x="76200" y="47625"/>
              <a:ext cx="660400" cy="688975"/>
            </a:xfrm>
            <a:prstGeom prst="rect">
              <a:avLst/>
            </a:prstGeom>
          </p:spPr>
          <p:txBody>
            <a:bodyPr lIns="29381" tIns="29381" rIns="29381" bIns="29381" rtlCol="0" anchor="ctr"/>
            <a:lstStyle/>
            <a:p>
              <a:pPr algn="ctr">
                <a:lnSpc>
                  <a:spcPts val="2576"/>
                </a:lnSpc>
                <a:spcBef>
                  <a:spcPct val="0"/>
                </a:spcBef>
              </a:pPr>
              <a:endParaRPr/>
            </a:p>
          </p:txBody>
        </p:sp>
      </p:grpSp>
      <p:grpSp>
        <p:nvGrpSpPr>
          <p:cNvPr id="33" name="Group 33"/>
          <p:cNvGrpSpPr/>
          <p:nvPr/>
        </p:nvGrpSpPr>
        <p:grpSpPr>
          <a:xfrm>
            <a:off x="4480941" y="4179707"/>
            <a:ext cx="808639" cy="301517"/>
            <a:chOff x="0" y="0"/>
            <a:chExt cx="271294" cy="101157"/>
          </a:xfrm>
        </p:grpSpPr>
        <p:sp>
          <p:nvSpPr>
            <p:cNvPr id="34" name="Freeform 34"/>
            <p:cNvSpPr/>
            <p:nvPr/>
          </p:nvSpPr>
          <p:spPr>
            <a:xfrm>
              <a:off x="0" y="0"/>
              <a:ext cx="271294" cy="101157"/>
            </a:xfrm>
            <a:custGeom>
              <a:avLst/>
              <a:gdLst/>
              <a:ahLst/>
              <a:cxnLst/>
              <a:rect l="l" t="t" r="r" b="b"/>
              <a:pathLst>
                <a:path w="271294" h="101157">
                  <a:moveTo>
                    <a:pt x="0" y="0"/>
                  </a:moveTo>
                  <a:lnTo>
                    <a:pt x="271294" y="0"/>
                  </a:lnTo>
                  <a:lnTo>
                    <a:pt x="271294" y="101157"/>
                  </a:lnTo>
                  <a:lnTo>
                    <a:pt x="0" y="101157"/>
                  </a:lnTo>
                  <a:close/>
                </a:path>
              </a:pathLst>
            </a:custGeom>
            <a:solidFill>
              <a:srgbClr val="404040"/>
            </a:solidFill>
          </p:spPr>
          <p:txBody>
            <a:bodyPr/>
            <a:lstStyle/>
            <a:p>
              <a:endParaRPr lang="en-US"/>
            </a:p>
          </p:txBody>
        </p:sp>
        <p:sp>
          <p:nvSpPr>
            <p:cNvPr id="35" name="TextBox 35"/>
            <p:cNvSpPr txBox="1"/>
            <p:nvPr/>
          </p:nvSpPr>
          <p:spPr>
            <a:xfrm>
              <a:off x="0" y="-28575"/>
              <a:ext cx="271294" cy="129732"/>
            </a:xfrm>
            <a:prstGeom prst="rect">
              <a:avLst/>
            </a:prstGeom>
          </p:spPr>
          <p:txBody>
            <a:bodyPr lIns="29381" tIns="29381" rIns="29381" bIns="29381" rtlCol="0" anchor="ctr"/>
            <a:lstStyle/>
            <a:p>
              <a:pPr algn="ctr">
                <a:lnSpc>
                  <a:spcPts val="2576"/>
                </a:lnSpc>
              </a:pPr>
              <a:endParaRPr/>
            </a:p>
          </p:txBody>
        </p:sp>
      </p:grpSp>
      <p:grpSp>
        <p:nvGrpSpPr>
          <p:cNvPr id="36" name="Group 36"/>
          <p:cNvGrpSpPr/>
          <p:nvPr/>
        </p:nvGrpSpPr>
        <p:grpSpPr>
          <a:xfrm>
            <a:off x="4480941" y="6017456"/>
            <a:ext cx="808639" cy="301517"/>
            <a:chOff x="0" y="0"/>
            <a:chExt cx="271294" cy="101157"/>
          </a:xfrm>
        </p:grpSpPr>
        <p:sp>
          <p:nvSpPr>
            <p:cNvPr id="37" name="Freeform 37"/>
            <p:cNvSpPr/>
            <p:nvPr/>
          </p:nvSpPr>
          <p:spPr>
            <a:xfrm>
              <a:off x="0" y="0"/>
              <a:ext cx="271294" cy="101157"/>
            </a:xfrm>
            <a:custGeom>
              <a:avLst/>
              <a:gdLst/>
              <a:ahLst/>
              <a:cxnLst/>
              <a:rect l="l" t="t" r="r" b="b"/>
              <a:pathLst>
                <a:path w="271294" h="101157">
                  <a:moveTo>
                    <a:pt x="0" y="0"/>
                  </a:moveTo>
                  <a:lnTo>
                    <a:pt x="271294" y="0"/>
                  </a:lnTo>
                  <a:lnTo>
                    <a:pt x="271294" y="101157"/>
                  </a:lnTo>
                  <a:lnTo>
                    <a:pt x="0" y="101157"/>
                  </a:lnTo>
                  <a:close/>
                </a:path>
              </a:pathLst>
            </a:custGeom>
            <a:solidFill>
              <a:srgbClr val="404040"/>
            </a:solidFill>
          </p:spPr>
          <p:txBody>
            <a:bodyPr/>
            <a:lstStyle/>
            <a:p>
              <a:endParaRPr lang="en-US"/>
            </a:p>
          </p:txBody>
        </p:sp>
        <p:sp>
          <p:nvSpPr>
            <p:cNvPr id="38" name="TextBox 38"/>
            <p:cNvSpPr txBox="1"/>
            <p:nvPr/>
          </p:nvSpPr>
          <p:spPr>
            <a:xfrm>
              <a:off x="0" y="-28575"/>
              <a:ext cx="271294" cy="129732"/>
            </a:xfrm>
            <a:prstGeom prst="rect">
              <a:avLst/>
            </a:prstGeom>
          </p:spPr>
          <p:txBody>
            <a:bodyPr lIns="29381" tIns="29381" rIns="29381" bIns="29381" rtlCol="0" anchor="ctr"/>
            <a:lstStyle/>
            <a:p>
              <a:pPr algn="ctr">
                <a:lnSpc>
                  <a:spcPts val="2576"/>
                </a:lnSpc>
              </a:pPr>
              <a:endParaRPr/>
            </a:p>
          </p:txBody>
        </p:sp>
      </p:grpSp>
      <p:grpSp>
        <p:nvGrpSpPr>
          <p:cNvPr id="39" name="Group 39"/>
          <p:cNvGrpSpPr/>
          <p:nvPr/>
        </p:nvGrpSpPr>
        <p:grpSpPr>
          <a:xfrm>
            <a:off x="4480941" y="7857097"/>
            <a:ext cx="808639" cy="301517"/>
            <a:chOff x="0" y="0"/>
            <a:chExt cx="271294" cy="101157"/>
          </a:xfrm>
        </p:grpSpPr>
        <p:sp>
          <p:nvSpPr>
            <p:cNvPr id="40" name="Freeform 40"/>
            <p:cNvSpPr/>
            <p:nvPr/>
          </p:nvSpPr>
          <p:spPr>
            <a:xfrm>
              <a:off x="0" y="0"/>
              <a:ext cx="271294" cy="101157"/>
            </a:xfrm>
            <a:custGeom>
              <a:avLst/>
              <a:gdLst/>
              <a:ahLst/>
              <a:cxnLst/>
              <a:rect l="l" t="t" r="r" b="b"/>
              <a:pathLst>
                <a:path w="271294" h="101157">
                  <a:moveTo>
                    <a:pt x="0" y="0"/>
                  </a:moveTo>
                  <a:lnTo>
                    <a:pt x="271294" y="0"/>
                  </a:lnTo>
                  <a:lnTo>
                    <a:pt x="271294" y="101157"/>
                  </a:lnTo>
                  <a:lnTo>
                    <a:pt x="0" y="101157"/>
                  </a:lnTo>
                  <a:close/>
                </a:path>
              </a:pathLst>
            </a:custGeom>
            <a:solidFill>
              <a:srgbClr val="404040"/>
            </a:solidFill>
          </p:spPr>
          <p:txBody>
            <a:bodyPr/>
            <a:lstStyle/>
            <a:p>
              <a:endParaRPr lang="en-US"/>
            </a:p>
          </p:txBody>
        </p:sp>
        <p:sp>
          <p:nvSpPr>
            <p:cNvPr id="41" name="TextBox 41"/>
            <p:cNvSpPr txBox="1"/>
            <p:nvPr/>
          </p:nvSpPr>
          <p:spPr>
            <a:xfrm>
              <a:off x="0" y="-28575"/>
              <a:ext cx="271294" cy="129732"/>
            </a:xfrm>
            <a:prstGeom prst="rect">
              <a:avLst/>
            </a:prstGeom>
          </p:spPr>
          <p:txBody>
            <a:bodyPr lIns="29381" tIns="29381" rIns="29381" bIns="29381" rtlCol="0" anchor="ctr"/>
            <a:lstStyle/>
            <a:p>
              <a:pPr algn="ctr">
                <a:lnSpc>
                  <a:spcPts val="2576"/>
                </a:lnSpc>
              </a:pPr>
              <a:endParaRPr/>
            </a:p>
          </p:txBody>
        </p:sp>
      </p:grpSp>
      <p:sp>
        <p:nvSpPr>
          <p:cNvPr id="42" name="AutoShape 42"/>
          <p:cNvSpPr/>
          <p:nvPr/>
        </p:nvSpPr>
        <p:spPr>
          <a:xfrm flipV="1">
            <a:off x="5269305" y="1565421"/>
            <a:ext cx="1684504" cy="11164"/>
          </a:xfrm>
          <a:prstGeom prst="line">
            <a:avLst/>
          </a:prstGeom>
          <a:ln w="28575" cap="flat">
            <a:solidFill>
              <a:srgbClr val="404040"/>
            </a:solidFill>
            <a:prstDash val="sysDot"/>
            <a:headEnd type="none" w="sm" len="sm"/>
            <a:tailEnd type="oval" w="lg" len="lg"/>
          </a:ln>
        </p:spPr>
        <p:txBody>
          <a:bodyPr/>
          <a:lstStyle/>
          <a:p>
            <a:endParaRPr lang="en-US"/>
          </a:p>
        </p:txBody>
      </p:sp>
      <p:grpSp>
        <p:nvGrpSpPr>
          <p:cNvPr id="43" name="Group 43"/>
          <p:cNvGrpSpPr/>
          <p:nvPr/>
        </p:nvGrpSpPr>
        <p:grpSpPr>
          <a:xfrm>
            <a:off x="7147035" y="891257"/>
            <a:ext cx="7708951" cy="1538124"/>
            <a:chOff x="0" y="0"/>
            <a:chExt cx="2357021" cy="470283"/>
          </a:xfrm>
        </p:grpSpPr>
        <p:sp>
          <p:nvSpPr>
            <p:cNvPr id="44" name="Freeform 44"/>
            <p:cNvSpPr/>
            <p:nvPr/>
          </p:nvSpPr>
          <p:spPr>
            <a:xfrm>
              <a:off x="0" y="0"/>
              <a:ext cx="2357021" cy="470283"/>
            </a:xfrm>
            <a:custGeom>
              <a:avLst/>
              <a:gdLst/>
              <a:ahLst/>
              <a:cxnLst/>
              <a:rect l="l" t="t" r="r" b="b"/>
              <a:pathLst>
                <a:path w="2357021" h="470283">
                  <a:moveTo>
                    <a:pt x="19081" y="0"/>
                  </a:moveTo>
                  <a:lnTo>
                    <a:pt x="2337939" y="0"/>
                  </a:lnTo>
                  <a:cubicBezTo>
                    <a:pt x="2348478" y="0"/>
                    <a:pt x="2357021" y="8543"/>
                    <a:pt x="2357021" y="19081"/>
                  </a:cubicBezTo>
                  <a:lnTo>
                    <a:pt x="2357021" y="451202"/>
                  </a:lnTo>
                  <a:cubicBezTo>
                    <a:pt x="2357021" y="461740"/>
                    <a:pt x="2348478" y="470283"/>
                    <a:pt x="2337939" y="470283"/>
                  </a:cubicBezTo>
                  <a:lnTo>
                    <a:pt x="19081" y="470283"/>
                  </a:lnTo>
                  <a:cubicBezTo>
                    <a:pt x="8543" y="470283"/>
                    <a:pt x="0" y="461740"/>
                    <a:pt x="0" y="451202"/>
                  </a:cubicBezTo>
                  <a:lnTo>
                    <a:pt x="0" y="19081"/>
                  </a:lnTo>
                  <a:cubicBezTo>
                    <a:pt x="0" y="8543"/>
                    <a:pt x="8543" y="0"/>
                    <a:pt x="19081" y="0"/>
                  </a:cubicBezTo>
                  <a:close/>
                </a:path>
              </a:pathLst>
            </a:custGeom>
            <a:solidFill>
              <a:srgbClr val="404040"/>
            </a:solidFill>
            <a:ln cap="sq">
              <a:noFill/>
              <a:prstDash val="solid"/>
              <a:miter/>
            </a:ln>
          </p:spPr>
          <p:txBody>
            <a:bodyPr/>
            <a:lstStyle/>
            <a:p>
              <a:endParaRPr lang="en-US"/>
            </a:p>
          </p:txBody>
        </p:sp>
        <p:sp>
          <p:nvSpPr>
            <p:cNvPr id="45" name="TextBox 45"/>
            <p:cNvSpPr txBox="1"/>
            <p:nvPr/>
          </p:nvSpPr>
          <p:spPr>
            <a:xfrm>
              <a:off x="0" y="-28575"/>
              <a:ext cx="2357021" cy="498858"/>
            </a:xfrm>
            <a:prstGeom prst="rect">
              <a:avLst/>
            </a:prstGeom>
          </p:spPr>
          <p:txBody>
            <a:bodyPr lIns="32239" tIns="32239" rIns="32239" bIns="32239" rtlCol="0" anchor="ctr"/>
            <a:lstStyle/>
            <a:p>
              <a:pPr algn="ctr">
                <a:lnSpc>
                  <a:spcPts val="2576"/>
                </a:lnSpc>
              </a:pPr>
              <a:endParaRPr/>
            </a:p>
          </p:txBody>
        </p:sp>
      </p:grpSp>
      <p:grpSp>
        <p:nvGrpSpPr>
          <p:cNvPr id="46" name="Group 46"/>
          <p:cNvGrpSpPr/>
          <p:nvPr/>
        </p:nvGrpSpPr>
        <p:grpSpPr>
          <a:xfrm>
            <a:off x="6953882" y="801941"/>
            <a:ext cx="7708951" cy="1538124"/>
            <a:chOff x="0" y="0"/>
            <a:chExt cx="2357021" cy="470283"/>
          </a:xfrm>
        </p:grpSpPr>
        <p:sp>
          <p:nvSpPr>
            <p:cNvPr id="47" name="Freeform 47"/>
            <p:cNvSpPr/>
            <p:nvPr/>
          </p:nvSpPr>
          <p:spPr>
            <a:xfrm>
              <a:off x="0" y="0"/>
              <a:ext cx="2357021" cy="470283"/>
            </a:xfrm>
            <a:custGeom>
              <a:avLst/>
              <a:gdLst/>
              <a:ahLst/>
              <a:cxnLst/>
              <a:rect l="l" t="t" r="r" b="b"/>
              <a:pathLst>
                <a:path w="2357021" h="470283">
                  <a:moveTo>
                    <a:pt x="19081" y="0"/>
                  </a:moveTo>
                  <a:lnTo>
                    <a:pt x="2337939" y="0"/>
                  </a:lnTo>
                  <a:cubicBezTo>
                    <a:pt x="2348478" y="0"/>
                    <a:pt x="2357021" y="8543"/>
                    <a:pt x="2357021" y="19081"/>
                  </a:cubicBezTo>
                  <a:lnTo>
                    <a:pt x="2357021" y="451202"/>
                  </a:lnTo>
                  <a:cubicBezTo>
                    <a:pt x="2357021" y="461740"/>
                    <a:pt x="2348478" y="470283"/>
                    <a:pt x="2337939" y="470283"/>
                  </a:cubicBezTo>
                  <a:lnTo>
                    <a:pt x="19081" y="470283"/>
                  </a:lnTo>
                  <a:cubicBezTo>
                    <a:pt x="8543" y="470283"/>
                    <a:pt x="0" y="461740"/>
                    <a:pt x="0" y="451202"/>
                  </a:cubicBezTo>
                  <a:lnTo>
                    <a:pt x="0" y="19081"/>
                  </a:lnTo>
                  <a:cubicBezTo>
                    <a:pt x="0" y="8543"/>
                    <a:pt x="8543" y="0"/>
                    <a:pt x="19081" y="0"/>
                  </a:cubicBezTo>
                  <a:close/>
                </a:path>
              </a:pathLst>
            </a:custGeom>
            <a:solidFill>
              <a:srgbClr val="FFFFFF"/>
            </a:solidFill>
            <a:ln w="9525" cap="sq">
              <a:solidFill>
                <a:srgbClr val="FFD558"/>
              </a:solidFill>
              <a:prstDash val="solid"/>
              <a:miter/>
            </a:ln>
          </p:spPr>
          <p:txBody>
            <a:bodyPr/>
            <a:lstStyle/>
            <a:p>
              <a:endParaRPr lang="en-US"/>
            </a:p>
          </p:txBody>
        </p:sp>
        <p:sp>
          <p:nvSpPr>
            <p:cNvPr id="48" name="TextBox 48"/>
            <p:cNvSpPr txBox="1"/>
            <p:nvPr/>
          </p:nvSpPr>
          <p:spPr>
            <a:xfrm>
              <a:off x="0" y="-28575"/>
              <a:ext cx="2357021" cy="498858"/>
            </a:xfrm>
            <a:prstGeom prst="rect">
              <a:avLst/>
            </a:prstGeom>
          </p:spPr>
          <p:txBody>
            <a:bodyPr lIns="32239" tIns="32239" rIns="32239" bIns="32239" rtlCol="0" anchor="ctr"/>
            <a:lstStyle/>
            <a:p>
              <a:pPr algn="ctr">
                <a:lnSpc>
                  <a:spcPts val="2576"/>
                </a:lnSpc>
              </a:pPr>
              <a:endParaRPr/>
            </a:p>
          </p:txBody>
        </p:sp>
      </p:grpSp>
      <p:sp>
        <p:nvSpPr>
          <p:cNvPr id="49" name="TextBox 49"/>
          <p:cNvSpPr txBox="1"/>
          <p:nvPr/>
        </p:nvSpPr>
        <p:spPr>
          <a:xfrm>
            <a:off x="3834333" y="1274532"/>
            <a:ext cx="1331671" cy="678668"/>
          </a:xfrm>
          <a:prstGeom prst="rect">
            <a:avLst/>
          </a:prstGeom>
        </p:spPr>
        <p:txBody>
          <a:bodyPr lIns="0" tIns="0" rIns="0" bIns="0" rtlCol="0" anchor="t">
            <a:spAutoFit/>
          </a:bodyPr>
          <a:lstStyle/>
          <a:p>
            <a:pPr algn="ctr">
              <a:lnSpc>
                <a:spcPts val="5040"/>
              </a:lnSpc>
            </a:pPr>
            <a:r>
              <a:rPr lang="en-US" sz="5040">
                <a:solidFill>
                  <a:srgbClr val="404040"/>
                </a:solidFill>
                <a:latin typeface="Public Sans Bold"/>
                <a:ea typeface="Public Sans Bold"/>
                <a:cs typeface="Public Sans Bold"/>
                <a:sym typeface="Public Sans Bold"/>
              </a:rPr>
              <a:t>S</a:t>
            </a:r>
          </a:p>
        </p:txBody>
      </p:sp>
      <p:sp>
        <p:nvSpPr>
          <p:cNvPr id="50" name="TextBox 50"/>
          <p:cNvSpPr txBox="1"/>
          <p:nvPr/>
        </p:nvSpPr>
        <p:spPr>
          <a:xfrm>
            <a:off x="4604517" y="3114173"/>
            <a:ext cx="1331671" cy="678668"/>
          </a:xfrm>
          <a:prstGeom prst="rect">
            <a:avLst/>
          </a:prstGeom>
        </p:spPr>
        <p:txBody>
          <a:bodyPr lIns="0" tIns="0" rIns="0" bIns="0" rtlCol="0" anchor="t">
            <a:spAutoFit/>
          </a:bodyPr>
          <a:lstStyle/>
          <a:p>
            <a:pPr algn="ctr">
              <a:lnSpc>
                <a:spcPts val="5040"/>
              </a:lnSpc>
            </a:pPr>
            <a:r>
              <a:rPr lang="en-US" sz="5040">
                <a:solidFill>
                  <a:srgbClr val="404040"/>
                </a:solidFill>
                <a:latin typeface="Public Sans Bold"/>
                <a:ea typeface="Public Sans Bold"/>
                <a:cs typeface="Public Sans Bold"/>
                <a:sym typeface="Public Sans Bold"/>
              </a:rPr>
              <a:t>M</a:t>
            </a:r>
          </a:p>
        </p:txBody>
      </p:sp>
      <p:sp>
        <p:nvSpPr>
          <p:cNvPr id="51" name="TextBox 51"/>
          <p:cNvSpPr txBox="1"/>
          <p:nvPr/>
        </p:nvSpPr>
        <p:spPr>
          <a:xfrm>
            <a:off x="3834333" y="4953815"/>
            <a:ext cx="1331671" cy="678668"/>
          </a:xfrm>
          <a:prstGeom prst="rect">
            <a:avLst/>
          </a:prstGeom>
        </p:spPr>
        <p:txBody>
          <a:bodyPr lIns="0" tIns="0" rIns="0" bIns="0" rtlCol="0" anchor="t">
            <a:spAutoFit/>
          </a:bodyPr>
          <a:lstStyle/>
          <a:p>
            <a:pPr algn="ctr">
              <a:lnSpc>
                <a:spcPts val="5040"/>
              </a:lnSpc>
            </a:pPr>
            <a:r>
              <a:rPr lang="en-US" sz="5040">
                <a:solidFill>
                  <a:srgbClr val="404040"/>
                </a:solidFill>
                <a:latin typeface="Public Sans Bold"/>
                <a:ea typeface="Public Sans Bold"/>
                <a:cs typeface="Public Sans Bold"/>
                <a:sym typeface="Public Sans Bold"/>
              </a:rPr>
              <a:t>A</a:t>
            </a:r>
          </a:p>
        </p:txBody>
      </p:sp>
      <p:sp>
        <p:nvSpPr>
          <p:cNvPr id="52" name="TextBox 52"/>
          <p:cNvSpPr txBox="1"/>
          <p:nvPr/>
        </p:nvSpPr>
        <p:spPr>
          <a:xfrm>
            <a:off x="4604517" y="6793456"/>
            <a:ext cx="1331671" cy="678668"/>
          </a:xfrm>
          <a:prstGeom prst="rect">
            <a:avLst/>
          </a:prstGeom>
        </p:spPr>
        <p:txBody>
          <a:bodyPr lIns="0" tIns="0" rIns="0" bIns="0" rtlCol="0" anchor="t">
            <a:spAutoFit/>
          </a:bodyPr>
          <a:lstStyle/>
          <a:p>
            <a:pPr algn="ctr">
              <a:lnSpc>
                <a:spcPts val="5040"/>
              </a:lnSpc>
            </a:pPr>
            <a:r>
              <a:rPr lang="en-US" sz="5040">
                <a:solidFill>
                  <a:srgbClr val="404040"/>
                </a:solidFill>
                <a:latin typeface="Public Sans Bold"/>
                <a:ea typeface="Public Sans Bold"/>
                <a:cs typeface="Public Sans Bold"/>
                <a:sym typeface="Public Sans Bold"/>
              </a:rPr>
              <a:t>R</a:t>
            </a:r>
          </a:p>
        </p:txBody>
      </p:sp>
      <p:sp>
        <p:nvSpPr>
          <p:cNvPr id="53" name="TextBox 53"/>
          <p:cNvSpPr txBox="1"/>
          <p:nvPr/>
        </p:nvSpPr>
        <p:spPr>
          <a:xfrm>
            <a:off x="3834333" y="8633098"/>
            <a:ext cx="1331671" cy="678668"/>
          </a:xfrm>
          <a:prstGeom prst="rect">
            <a:avLst/>
          </a:prstGeom>
        </p:spPr>
        <p:txBody>
          <a:bodyPr lIns="0" tIns="0" rIns="0" bIns="0" rtlCol="0" anchor="t">
            <a:spAutoFit/>
          </a:bodyPr>
          <a:lstStyle/>
          <a:p>
            <a:pPr algn="ctr">
              <a:lnSpc>
                <a:spcPts val="5040"/>
              </a:lnSpc>
            </a:pPr>
            <a:r>
              <a:rPr lang="en-US" sz="5040">
                <a:solidFill>
                  <a:srgbClr val="404040"/>
                </a:solidFill>
                <a:latin typeface="Public Sans Bold"/>
                <a:ea typeface="Public Sans Bold"/>
                <a:cs typeface="Public Sans Bold"/>
                <a:sym typeface="Public Sans Bold"/>
              </a:rPr>
              <a:t>T</a:t>
            </a:r>
          </a:p>
        </p:txBody>
      </p:sp>
      <p:sp>
        <p:nvSpPr>
          <p:cNvPr id="54" name="TextBox 54"/>
          <p:cNvSpPr txBox="1"/>
          <p:nvPr/>
        </p:nvSpPr>
        <p:spPr>
          <a:xfrm>
            <a:off x="7186036" y="992629"/>
            <a:ext cx="2263820" cy="255143"/>
          </a:xfrm>
          <a:prstGeom prst="rect">
            <a:avLst/>
          </a:prstGeom>
        </p:spPr>
        <p:txBody>
          <a:bodyPr lIns="0" tIns="0" rIns="0" bIns="0" rtlCol="0" anchor="t">
            <a:spAutoFit/>
          </a:bodyPr>
          <a:lstStyle/>
          <a:p>
            <a:pPr algn="l">
              <a:lnSpc>
                <a:spcPts val="1969"/>
              </a:lnSpc>
            </a:pPr>
            <a:r>
              <a:rPr lang="en-US" sz="1640" spc="82">
                <a:solidFill>
                  <a:srgbClr val="404040"/>
                </a:solidFill>
                <a:latin typeface="Public Sans Bold"/>
                <a:ea typeface="Public Sans Bold"/>
                <a:cs typeface="Public Sans Bold"/>
                <a:sym typeface="Public Sans Bold"/>
              </a:rPr>
              <a:t>SPECIFIC</a:t>
            </a:r>
          </a:p>
        </p:txBody>
      </p:sp>
      <p:sp>
        <p:nvSpPr>
          <p:cNvPr id="55" name="TextBox 55"/>
          <p:cNvSpPr txBox="1"/>
          <p:nvPr/>
        </p:nvSpPr>
        <p:spPr>
          <a:xfrm>
            <a:off x="7455933" y="1238247"/>
            <a:ext cx="6709700" cy="926980"/>
          </a:xfrm>
          <a:prstGeom prst="rect">
            <a:avLst/>
          </a:prstGeom>
        </p:spPr>
        <p:txBody>
          <a:bodyPr lIns="0" tIns="0" rIns="0" bIns="0" rtlCol="0" anchor="t">
            <a:spAutoFit/>
          </a:bodyPr>
          <a:lstStyle/>
          <a:p>
            <a:pPr algn="l">
              <a:lnSpc>
                <a:spcPts val="1819"/>
              </a:lnSpc>
            </a:pPr>
            <a:r>
              <a:rPr lang="en-US" sz="1516">
                <a:solidFill>
                  <a:srgbClr val="404040"/>
                </a:solidFill>
                <a:latin typeface="Public Sans"/>
                <a:ea typeface="Public Sans"/>
                <a:cs typeface="Public Sans"/>
                <a:sym typeface="Public Sans"/>
              </a:rPr>
              <a:t>Make sure your goals are focused and identify a tangible outcome. Without the specifics, your goal runs the risk of being too vague to achieve. Being more specific helps you identify what you want to achieve. You should also identify what resources you are going to leverage to achieve success.</a:t>
            </a:r>
          </a:p>
        </p:txBody>
      </p:sp>
      <p:sp>
        <p:nvSpPr>
          <p:cNvPr id="56" name="AutoShape 56"/>
          <p:cNvSpPr/>
          <p:nvPr/>
        </p:nvSpPr>
        <p:spPr>
          <a:xfrm flipV="1">
            <a:off x="6340932" y="3405063"/>
            <a:ext cx="612877" cy="5582"/>
          </a:xfrm>
          <a:prstGeom prst="line">
            <a:avLst/>
          </a:prstGeom>
          <a:ln w="28575" cap="flat">
            <a:solidFill>
              <a:srgbClr val="404040"/>
            </a:solidFill>
            <a:prstDash val="sysDot"/>
            <a:headEnd type="none" w="sm" len="sm"/>
            <a:tailEnd type="oval" w="lg" len="lg"/>
          </a:ln>
        </p:spPr>
        <p:txBody>
          <a:bodyPr/>
          <a:lstStyle/>
          <a:p>
            <a:endParaRPr lang="en-US"/>
          </a:p>
        </p:txBody>
      </p:sp>
      <p:grpSp>
        <p:nvGrpSpPr>
          <p:cNvPr id="57" name="Group 57"/>
          <p:cNvGrpSpPr/>
          <p:nvPr/>
        </p:nvGrpSpPr>
        <p:grpSpPr>
          <a:xfrm>
            <a:off x="7147035" y="2730898"/>
            <a:ext cx="7708951" cy="1538124"/>
            <a:chOff x="0" y="0"/>
            <a:chExt cx="2357021" cy="470283"/>
          </a:xfrm>
        </p:grpSpPr>
        <p:sp>
          <p:nvSpPr>
            <p:cNvPr id="58" name="Freeform 58"/>
            <p:cNvSpPr/>
            <p:nvPr/>
          </p:nvSpPr>
          <p:spPr>
            <a:xfrm>
              <a:off x="0" y="0"/>
              <a:ext cx="2357021" cy="470283"/>
            </a:xfrm>
            <a:custGeom>
              <a:avLst/>
              <a:gdLst/>
              <a:ahLst/>
              <a:cxnLst/>
              <a:rect l="l" t="t" r="r" b="b"/>
              <a:pathLst>
                <a:path w="2357021" h="470283">
                  <a:moveTo>
                    <a:pt x="19081" y="0"/>
                  </a:moveTo>
                  <a:lnTo>
                    <a:pt x="2337939" y="0"/>
                  </a:lnTo>
                  <a:cubicBezTo>
                    <a:pt x="2348478" y="0"/>
                    <a:pt x="2357021" y="8543"/>
                    <a:pt x="2357021" y="19081"/>
                  </a:cubicBezTo>
                  <a:lnTo>
                    <a:pt x="2357021" y="451202"/>
                  </a:lnTo>
                  <a:cubicBezTo>
                    <a:pt x="2357021" y="461740"/>
                    <a:pt x="2348478" y="470283"/>
                    <a:pt x="2337939" y="470283"/>
                  </a:cubicBezTo>
                  <a:lnTo>
                    <a:pt x="19081" y="470283"/>
                  </a:lnTo>
                  <a:cubicBezTo>
                    <a:pt x="8543" y="470283"/>
                    <a:pt x="0" y="461740"/>
                    <a:pt x="0" y="451202"/>
                  </a:cubicBezTo>
                  <a:lnTo>
                    <a:pt x="0" y="19081"/>
                  </a:lnTo>
                  <a:cubicBezTo>
                    <a:pt x="0" y="8543"/>
                    <a:pt x="8543" y="0"/>
                    <a:pt x="19081" y="0"/>
                  </a:cubicBezTo>
                  <a:close/>
                </a:path>
              </a:pathLst>
            </a:custGeom>
            <a:solidFill>
              <a:srgbClr val="404040"/>
            </a:solidFill>
            <a:ln cap="sq">
              <a:noFill/>
              <a:prstDash val="solid"/>
              <a:miter/>
            </a:ln>
          </p:spPr>
          <p:txBody>
            <a:bodyPr/>
            <a:lstStyle/>
            <a:p>
              <a:endParaRPr lang="en-US"/>
            </a:p>
          </p:txBody>
        </p:sp>
        <p:sp>
          <p:nvSpPr>
            <p:cNvPr id="59" name="TextBox 59"/>
            <p:cNvSpPr txBox="1"/>
            <p:nvPr/>
          </p:nvSpPr>
          <p:spPr>
            <a:xfrm>
              <a:off x="0" y="-28575"/>
              <a:ext cx="2357021" cy="498858"/>
            </a:xfrm>
            <a:prstGeom prst="rect">
              <a:avLst/>
            </a:prstGeom>
          </p:spPr>
          <p:txBody>
            <a:bodyPr lIns="32239" tIns="32239" rIns="32239" bIns="32239" rtlCol="0" anchor="ctr"/>
            <a:lstStyle/>
            <a:p>
              <a:pPr algn="ctr">
                <a:lnSpc>
                  <a:spcPts val="2576"/>
                </a:lnSpc>
              </a:pPr>
              <a:endParaRPr/>
            </a:p>
          </p:txBody>
        </p:sp>
      </p:grpSp>
      <p:grpSp>
        <p:nvGrpSpPr>
          <p:cNvPr id="60" name="Group 60"/>
          <p:cNvGrpSpPr/>
          <p:nvPr/>
        </p:nvGrpSpPr>
        <p:grpSpPr>
          <a:xfrm>
            <a:off x="6953882" y="2641583"/>
            <a:ext cx="7708951" cy="1538124"/>
            <a:chOff x="0" y="0"/>
            <a:chExt cx="2357021" cy="470283"/>
          </a:xfrm>
        </p:grpSpPr>
        <p:sp>
          <p:nvSpPr>
            <p:cNvPr id="61" name="Freeform 61"/>
            <p:cNvSpPr/>
            <p:nvPr/>
          </p:nvSpPr>
          <p:spPr>
            <a:xfrm>
              <a:off x="0" y="0"/>
              <a:ext cx="2357021" cy="470283"/>
            </a:xfrm>
            <a:custGeom>
              <a:avLst/>
              <a:gdLst/>
              <a:ahLst/>
              <a:cxnLst/>
              <a:rect l="l" t="t" r="r" b="b"/>
              <a:pathLst>
                <a:path w="2357021" h="470283">
                  <a:moveTo>
                    <a:pt x="19081" y="0"/>
                  </a:moveTo>
                  <a:lnTo>
                    <a:pt x="2337939" y="0"/>
                  </a:lnTo>
                  <a:cubicBezTo>
                    <a:pt x="2348478" y="0"/>
                    <a:pt x="2357021" y="8543"/>
                    <a:pt x="2357021" y="19081"/>
                  </a:cubicBezTo>
                  <a:lnTo>
                    <a:pt x="2357021" y="451202"/>
                  </a:lnTo>
                  <a:cubicBezTo>
                    <a:pt x="2357021" y="461740"/>
                    <a:pt x="2348478" y="470283"/>
                    <a:pt x="2337939" y="470283"/>
                  </a:cubicBezTo>
                  <a:lnTo>
                    <a:pt x="19081" y="470283"/>
                  </a:lnTo>
                  <a:cubicBezTo>
                    <a:pt x="8543" y="470283"/>
                    <a:pt x="0" y="461740"/>
                    <a:pt x="0" y="451202"/>
                  </a:cubicBezTo>
                  <a:lnTo>
                    <a:pt x="0" y="19081"/>
                  </a:lnTo>
                  <a:cubicBezTo>
                    <a:pt x="0" y="8543"/>
                    <a:pt x="8543" y="0"/>
                    <a:pt x="19081" y="0"/>
                  </a:cubicBezTo>
                  <a:close/>
                </a:path>
              </a:pathLst>
            </a:custGeom>
            <a:solidFill>
              <a:srgbClr val="FFFFFF"/>
            </a:solidFill>
            <a:ln w="9525" cap="sq">
              <a:solidFill>
                <a:srgbClr val="FF814B"/>
              </a:solidFill>
              <a:prstDash val="solid"/>
              <a:miter/>
            </a:ln>
          </p:spPr>
          <p:txBody>
            <a:bodyPr/>
            <a:lstStyle/>
            <a:p>
              <a:endParaRPr lang="en-US"/>
            </a:p>
          </p:txBody>
        </p:sp>
        <p:sp>
          <p:nvSpPr>
            <p:cNvPr id="62" name="TextBox 62"/>
            <p:cNvSpPr txBox="1"/>
            <p:nvPr/>
          </p:nvSpPr>
          <p:spPr>
            <a:xfrm>
              <a:off x="0" y="-28575"/>
              <a:ext cx="2357021" cy="498858"/>
            </a:xfrm>
            <a:prstGeom prst="rect">
              <a:avLst/>
            </a:prstGeom>
          </p:spPr>
          <p:txBody>
            <a:bodyPr lIns="32239" tIns="32239" rIns="32239" bIns="32239" rtlCol="0" anchor="ctr"/>
            <a:lstStyle/>
            <a:p>
              <a:pPr algn="ctr">
                <a:lnSpc>
                  <a:spcPts val="2576"/>
                </a:lnSpc>
              </a:pPr>
              <a:endParaRPr/>
            </a:p>
          </p:txBody>
        </p:sp>
      </p:grpSp>
      <p:sp>
        <p:nvSpPr>
          <p:cNvPr id="63" name="TextBox 63"/>
          <p:cNvSpPr txBox="1"/>
          <p:nvPr/>
        </p:nvSpPr>
        <p:spPr>
          <a:xfrm>
            <a:off x="7186036" y="2816475"/>
            <a:ext cx="2263820" cy="255143"/>
          </a:xfrm>
          <a:prstGeom prst="rect">
            <a:avLst/>
          </a:prstGeom>
        </p:spPr>
        <p:txBody>
          <a:bodyPr lIns="0" tIns="0" rIns="0" bIns="0" rtlCol="0" anchor="t">
            <a:spAutoFit/>
          </a:bodyPr>
          <a:lstStyle/>
          <a:p>
            <a:pPr algn="l">
              <a:lnSpc>
                <a:spcPts val="1969"/>
              </a:lnSpc>
            </a:pPr>
            <a:r>
              <a:rPr lang="en-US" sz="1640" spc="82">
                <a:solidFill>
                  <a:srgbClr val="404040"/>
                </a:solidFill>
                <a:latin typeface="Public Sans Bold"/>
                <a:ea typeface="Public Sans Bold"/>
                <a:cs typeface="Public Sans Bold"/>
                <a:sym typeface="Public Sans Bold"/>
              </a:rPr>
              <a:t>MEASURABLE</a:t>
            </a:r>
          </a:p>
        </p:txBody>
      </p:sp>
      <p:sp>
        <p:nvSpPr>
          <p:cNvPr id="64" name="AutoShape 64"/>
          <p:cNvSpPr/>
          <p:nvPr/>
        </p:nvSpPr>
        <p:spPr>
          <a:xfrm flipV="1">
            <a:off x="5269305" y="5244704"/>
            <a:ext cx="1684504" cy="11164"/>
          </a:xfrm>
          <a:prstGeom prst="line">
            <a:avLst/>
          </a:prstGeom>
          <a:ln w="28575" cap="flat">
            <a:solidFill>
              <a:srgbClr val="404040"/>
            </a:solidFill>
            <a:prstDash val="sysDot"/>
            <a:headEnd type="none" w="sm" len="sm"/>
            <a:tailEnd type="oval" w="lg" len="lg"/>
          </a:ln>
        </p:spPr>
        <p:txBody>
          <a:bodyPr/>
          <a:lstStyle/>
          <a:p>
            <a:endParaRPr lang="en-US"/>
          </a:p>
        </p:txBody>
      </p:sp>
      <p:grpSp>
        <p:nvGrpSpPr>
          <p:cNvPr id="65" name="Group 65"/>
          <p:cNvGrpSpPr/>
          <p:nvPr/>
        </p:nvGrpSpPr>
        <p:grpSpPr>
          <a:xfrm>
            <a:off x="7147035" y="4570540"/>
            <a:ext cx="7708951" cy="1538124"/>
            <a:chOff x="0" y="0"/>
            <a:chExt cx="2357021" cy="470283"/>
          </a:xfrm>
        </p:grpSpPr>
        <p:sp>
          <p:nvSpPr>
            <p:cNvPr id="66" name="Freeform 66"/>
            <p:cNvSpPr/>
            <p:nvPr/>
          </p:nvSpPr>
          <p:spPr>
            <a:xfrm>
              <a:off x="0" y="0"/>
              <a:ext cx="2357021" cy="470283"/>
            </a:xfrm>
            <a:custGeom>
              <a:avLst/>
              <a:gdLst/>
              <a:ahLst/>
              <a:cxnLst/>
              <a:rect l="l" t="t" r="r" b="b"/>
              <a:pathLst>
                <a:path w="2357021" h="470283">
                  <a:moveTo>
                    <a:pt x="19081" y="0"/>
                  </a:moveTo>
                  <a:lnTo>
                    <a:pt x="2337939" y="0"/>
                  </a:lnTo>
                  <a:cubicBezTo>
                    <a:pt x="2348478" y="0"/>
                    <a:pt x="2357021" y="8543"/>
                    <a:pt x="2357021" y="19081"/>
                  </a:cubicBezTo>
                  <a:lnTo>
                    <a:pt x="2357021" y="451202"/>
                  </a:lnTo>
                  <a:cubicBezTo>
                    <a:pt x="2357021" y="461740"/>
                    <a:pt x="2348478" y="470283"/>
                    <a:pt x="2337939" y="470283"/>
                  </a:cubicBezTo>
                  <a:lnTo>
                    <a:pt x="19081" y="470283"/>
                  </a:lnTo>
                  <a:cubicBezTo>
                    <a:pt x="8543" y="470283"/>
                    <a:pt x="0" y="461740"/>
                    <a:pt x="0" y="451202"/>
                  </a:cubicBezTo>
                  <a:lnTo>
                    <a:pt x="0" y="19081"/>
                  </a:lnTo>
                  <a:cubicBezTo>
                    <a:pt x="0" y="8543"/>
                    <a:pt x="8543" y="0"/>
                    <a:pt x="19081" y="0"/>
                  </a:cubicBezTo>
                  <a:close/>
                </a:path>
              </a:pathLst>
            </a:custGeom>
            <a:solidFill>
              <a:srgbClr val="404040"/>
            </a:solidFill>
            <a:ln cap="sq">
              <a:noFill/>
              <a:prstDash val="solid"/>
              <a:miter/>
            </a:ln>
          </p:spPr>
          <p:txBody>
            <a:bodyPr/>
            <a:lstStyle/>
            <a:p>
              <a:endParaRPr lang="en-US"/>
            </a:p>
          </p:txBody>
        </p:sp>
        <p:sp>
          <p:nvSpPr>
            <p:cNvPr id="67" name="TextBox 67"/>
            <p:cNvSpPr txBox="1"/>
            <p:nvPr/>
          </p:nvSpPr>
          <p:spPr>
            <a:xfrm>
              <a:off x="0" y="-28575"/>
              <a:ext cx="2357021" cy="498858"/>
            </a:xfrm>
            <a:prstGeom prst="rect">
              <a:avLst/>
            </a:prstGeom>
          </p:spPr>
          <p:txBody>
            <a:bodyPr lIns="32239" tIns="32239" rIns="32239" bIns="32239" rtlCol="0" anchor="ctr"/>
            <a:lstStyle/>
            <a:p>
              <a:pPr algn="ctr">
                <a:lnSpc>
                  <a:spcPts val="2576"/>
                </a:lnSpc>
              </a:pPr>
              <a:endParaRPr/>
            </a:p>
          </p:txBody>
        </p:sp>
      </p:grpSp>
      <p:grpSp>
        <p:nvGrpSpPr>
          <p:cNvPr id="68" name="Group 68"/>
          <p:cNvGrpSpPr/>
          <p:nvPr/>
        </p:nvGrpSpPr>
        <p:grpSpPr>
          <a:xfrm>
            <a:off x="6953882" y="4481224"/>
            <a:ext cx="7708951" cy="1538124"/>
            <a:chOff x="0" y="0"/>
            <a:chExt cx="2357021" cy="470283"/>
          </a:xfrm>
        </p:grpSpPr>
        <p:sp>
          <p:nvSpPr>
            <p:cNvPr id="69" name="Freeform 69"/>
            <p:cNvSpPr/>
            <p:nvPr/>
          </p:nvSpPr>
          <p:spPr>
            <a:xfrm>
              <a:off x="0" y="0"/>
              <a:ext cx="2357021" cy="470283"/>
            </a:xfrm>
            <a:custGeom>
              <a:avLst/>
              <a:gdLst/>
              <a:ahLst/>
              <a:cxnLst/>
              <a:rect l="l" t="t" r="r" b="b"/>
              <a:pathLst>
                <a:path w="2357021" h="470283">
                  <a:moveTo>
                    <a:pt x="19081" y="0"/>
                  </a:moveTo>
                  <a:lnTo>
                    <a:pt x="2337939" y="0"/>
                  </a:lnTo>
                  <a:cubicBezTo>
                    <a:pt x="2348478" y="0"/>
                    <a:pt x="2357021" y="8543"/>
                    <a:pt x="2357021" y="19081"/>
                  </a:cubicBezTo>
                  <a:lnTo>
                    <a:pt x="2357021" y="451202"/>
                  </a:lnTo>
                  <a:cubicBezTo>
                    <a:pt x="2357021" y="461740"/>
                    <a:pt x="2348478" y="470283"/>
                    <a:pt x="2337939" y="470283"/>
                  </a:cubicBezTo>
                  <a:lnTo>
                    <a:pt x="19081" y="470283"/>
                  </a:lnTo>
                  <a:cubicBezTo>
                    <a:pt x="8543" y="470283"/>
                    <a:pt x="0" y="461740"/>
                    <a:pt x="0" y="451202"/>
                  </a:cubicBezTo>
                  <a:lnTo>
                    <a:pt x="0" y="19081"/>
                  </a:lnTo>
                  <a:cubicBezTo>
                    <a:pt x="0" y="8543"/>
                    <a:pt x="8543" y="0"/>
                    <a:pt x="19081" y="0"/>
                  </a:cubicBezTo>
                  <a:close/>
                </a:path>
              </a:pathLst>
            </a:custGeom>
            <a:solidFill>
              <a:srgbClr val="FFFFFF"/>
            </a:solidFill>
            <a:ln w="9525" cap="sq">
              <a:solidFill>
                <a:srgbClr val="5B6EEF"/>
              </a:solidFill>
              <a:prstDash val="solid"/>
              <a:miter/>
            </a:ln>
          </p:spPr>
          <p:txBody>
            <a:bodyPr/>
            <a:lstStyle/>
            <a:p>
              <a:endParaRPr lang="en-US"/>
            </a:p>
          </p:txBody>
        </p:sp>
        <p:sp>
          <p:nvSpPr>
            <p:cNvPr id="70" name="TextBox 70"/>
            <p:cNvSpPr txBox="1"/>
            <p:nvPr/>
          </p:nvSpPr>
          <p:spPr>
            <a:xfrm>
              <a:off x="0" y="-28575"/>
              <a:ext cx="2357021" cy="498858"/>
            </a:xfrm>
            <a:prstGeom prst="rect">
              <a:avLst/>
            </a:prstGeom>
          </p:spPr>
          <p:txBody>
            <a:bodyPr lIns="32239" tIns="32239" rIns="32239" bIns="32239" rtlCol="0" anchor="ctr"/>
            <a:lstStyle/>
            <a:p>
              <a:pPr algn="ctr">
                <a:lnSpc>
                  <a:spcPts val="2576"/>
                </a:lnSpc>
              </a:pPr>
              <a:endParaRPr/>
            </a:p>
          </p:txBody>
        </p:sp>
      </p:grpSp>
      <p:sp>
        <p:nvSpPr>
          <p:cNvPr id="71" name="TextBox 71"/>
          <p:cNvSpPr txBox="1"/>
          <p:nvPr/>
        </p:nvSpPr>
        <p:spPr>
          <a:xfrm>
            <a:off x="7186036" y="4671912"/>
            <a:ext cx="2263820" cy="255143"/>
          </a:xfrm>
          <a:prstGeom prst="rect">
            <a:avLst/>
          </a:prstGeom>
        </p:spPr>
        <p:txBody>
          <a:bodyPr lIns="0" tIns="0" rIns="0" bIns="0" rtlCol="0" anchor="t">
            <a:spAutoFit/>
          </a:bodyPr>
          <a:lstStyle/>
          <a:p>
            <a:pPr algn="l">
              <a:lnSpc>
                <a:spcPts val="1969"/>
              </a:lnSpc>
            </a:pPr>
            <a:r>
              <a:rPr lang="en-US" sz="1640" spc="82">
                <a:solidFill>
                  <a:srgbClr val="404040"/>
                </a:solidFill>
                <a:latin typeface="Public Sans Bold"/>
                <a:ea typeface="Public Sans Bold"/>
                <a:cs typeface="Public Sans Bold"/>
                <a:sym typeface="Public Sans Bold"/>
              </a:rPr>
              <a:t>ACHIEVABLE</a:t>
            </a:r>
          </a:p>
        </p:txBody>
      </p:sp>
      <p:sp>
        <p:nvSpPr>
          <p:cNvPr id="72" name="AutoShape 72"/>
          <p:cNvSpPr/>
          <p:nvPr/>
        </p:nvSpPr>
        <p:spPr>
          <a:xfrm flipV="1">
            <a:off x="6340932" y="7084346"/>
            <a:ext cx="612877" cy="5582"/>
          </a:xfrm>
          <a:prstGeom prst="line">
            <a:avLst/>
          </a:prstGeom>
          <a:ln w="28575" cap="flat">
            <a:solidFill>
              <a:srgbClr val="404040"/>
            </a:solidFill>
            <a:prstDash val="sysDot"/>
            <a:headEnd type="none" w="sm" len="sm"/>
            <a:tailEnd type="oval" w="lg" len="lg"/>
          </a:ln>
        </p:spPr>
        <p:txBody>
          <a:bodyPr/>
          <a:lstStyle/>
          <a:p>
            <a:endParaRPr lang="en-US"/>
          </a:p>
        </p:txBody>
      </p:sp>
      <p:grpSp>
        <p:nvGrpSpPr>
          <p:cNvPr id="73" name="Group 73"/>
          <p:cNvGrpSpPr/>
          <p:nvPr/>
        </p:nvGrpSpPr>
        <p:grpSpPr>
          <a:xfrm>
            <a:off x="7147035" y="6410181"/>
            <a:ext cx="7708951" cy="1538124"/>
            <a:chOff x="0" y="0"/>
            <a:chExt cx="2357021" cy="470283"/>
          </a:xfrm>
        </p:grpSpPr>
        <p:sp>
          <p:nvSpPr>
            <p:cNvPr id="74" name="Freeform 74"/>
            <p:cNvSpPr/>
            <p:nvPr/>
          </p:nvSpPr>
          <p:spPr>
            <a:xfrm>
              <a:off x="0" y="0"/>
              <a:ext cx="2357021" cy="470283"/>
            </a:xfrm>
            <a:custGeom>
              <a:avLst/>
              <a:gdLst/>
              <a:ahLst/>
              <a:cxnLst/>
              <a:rect l="l" t="t" r="r" b="b"/>
              <a:pathLst>
                <a:path w="2357021" h="470283">
                  <a:moveTo>
                    <a:pt x="19081" y="0"/>
                  </a:moveTo>
                  <a:lnTo>
                    <a:pt x="2337939" y="0"/>
                  </a:lnTo>
                  <a:cubicBezTo>
                    <a:pt x="2348478" y="0"/>
                    <a:pt x="2357021" y="8543"/>
                    <a:pt x="2357021" y="19081"/>
                  </a:cubicBezTo>
                  <a:lnTo>
                    <a:pt x="2357021" y="451202"/>
                  </a:lnTo>
                  <a:cubicBezTo>
                    <a:pt x="2357021" y="461740"/>
                    <a:pt x="2348478" y="470283"/>
                    <a:pt x="2337939" y="470283"/>
                  </a:cubicBezTo>
                  <a:lnTo>
                    <a:pt x="19081" y="470283"/>
                  </a:lnTo>
                  <a:cubicBezTo>
                    <a:pt x="8543" y="470283"/>
                    <a:pt x="0" y="461740"/>
                    <a:pt x="0" y="451202"/>
                  </a:cubicBezTo>
                  <a:lnTo>
                    <a:pt x="0" y="19081"/>
                  </a:lnTo>
                  <a:cubicBezTo>
                    <a:pt x="0" y="8543"/>
                    <a:pt x="8543" y="0"/>
                    <a:pt x="19081" y="0"/>
                  </a:cubicBezTo>
                  <a:close/>
                </a:path>
              </a:pathLst>
            </a:custGeom>
            <a:solidFill>
              <a:srgbClr val="404040"/>
            </a:solidFill>
            <a:ln cap="sq">
              <a:noFill/>
              <a:prstDash val="solid"/>
              <a:miter/>
            </a:ln>
          </p:spPr>
          <p:txBody>
            <a:bodyPr/>
            <a:lstStyle/>
            <a:p>
              <a:endParaRPr lang="en-US"/>
            </a:p>
          </p:txBody>
        </p:sp>
        <p:sp>
          <p:nvSpPr>
            <p:cNvPr id="75" name="TextBox 75"/>
            <p:cNvSpPr txBox="1"/>
            <p:nvPr/>
          </p:nvSpPr>
          <p:spPr>
            <a:xfrm>
              <a:off x="0" y="-28575"/>
              <a:ext cx="2357021" cy="498858"/>
            </a:xfrm>
            <a:prstGeom prst="rect">
              <a:avLst/>
            </a:prstGeom>
          </p:spPr>
          <p:txBody>
            <a:bodyPr lIns="32239" tIns="32239" rIns="32239" bIns="32239" rtlCol="0" anchor="ctr"/>
            <a:lstStyle/>
            <a:p>
              <a:pPr algn="ctr">
                <a:lnSpc>
                  <a:spcPts val="2576"/>
                </a:lnSpc>
              </a:pPr>
              <a:endParaRPr/>
            </a:p>
          </p:txBody>
        </p:sp>
      </p:grpSp>
      <p:grpSp>
        <p:nvGrpSpPr>
          <p:cNvPr id="76" name="Group 76"/>
          <p:cNvGrpSpPr/>
          <p:nvPr/>
        </p:nvGrpSpPr>
        <p:grpSpPr>
          <a:xfrm>
            <a:off x="6953882" y="6320866"/>
            <a:ext cx="7708951" cy="1538124"/>
            <a:chOff x="0" y="0"/>
            <a:chExt cx="2357021" cy="470283"/>
          </a:xfrm>
        </p:grpSpPr>
        <p:sp>
          <p:nvSpPr>
            <p:cNvPr id="77" name="Freeform 77"/>
            <p:cNvSpPr/>
            <p:nvPr/>
          </p:nvSpPr>
          <p:spPr>
            <a:xfrm>
              <a:off x="0" y="0"/>
              <a:ext cx="2357021" cy="470283"/>
            </a:xfrm>
            <a:custGeom>
              <a:avLst/>
              <a:gdLst/>
              <a:ahLst/>
              <a:cxnLst/>
              <a:rect l="l" t="t" r="r" b="b"/>
              <a:pathLst>
                <a:path w="2357021" h="470283">
                  <a:moveTo>
                    <a:pt x="19081" y="0"/>
                  </a:moveTo>
                  <a:lnTo>
                    <a:pt x="2337939" y="0"/>
                  </a:lnTo>
                  <a:cubicBezTo>
                    <a:pt x="2348478" y="0"/>
                    <a:pt x="2357021" y="8543"/>
                    <a:pt x="2357021" y="19081"/>
                  </a:cubicBezTo>
                  <a:lnTo>
                    <a:pt x="2357021" y="451202"/>
                  </a:lnTo>
                  <a:cubicBezTo>
                    <a:pt x="2357021" y="461740"/>
                    <a:pt x="2348478" y="470283"/>
                    <a:pt x="2337939" y="470283"/>
                  </a:cubicBezTo>
                  <a:lnTo>
                    <a:pt x="19081" y="470283"/>
                  </a:lnTo>
                  <a:cubicBezTo>
                    <a:pt x="8543" y="470283"/>
                    <a:pt x="0" y="461740"/>
                    <a:pt x="0" y="451202"/>
                  </a:cubicBezTo>
                  <a:lnTo>
                    <a:pt x="0" y="19081"/>
                  </a:lnTo>
                  <a:cubicBezTo>
                    <a:pt x="0" y="8543"/>
                    <a:pt x="8543" y="0"/>
                    <a:pt x="19081" y="0"/>
                  </a:cubicBezTo>
                  <a:close/>
                </a:path>
              </a:pathLst>
            </a:custGeom>
            <a:solidFill>
              <a:srgbClr val="FFFFFF"/>
            </a:solidFill>
            <a:ln w="9525" cap="sq">
              <a:solidFill>
                <a:srgbClr val="FFD558"/>
              </a:solidFill>
              <a:prstDash val="solid"/>
              <a:miter/>
            </a:ln>
          </p:spPr>
          <p:txBody>
            <a:bodyPr/>
            <a:lstStyle/>
            <a:p>
              <a:endParaRPr lang="en-US"/>
            </a:p>
          </p:txBody>
        </p:sp>
        <p:sp>
          <p:nvSpPr>
            <p:cNvPr id="78" name="TextBox 78"/>
            <p:cNvSpPr txBox="1"/>
            <p:nvPr/>
          </p:nvSpPr>
          <p:spPr>
            <a:xfrm>
              <a:off x="0" y="-28575"/>
              <a:ext cx="2357021" cy="498858"/>
            </a:xfrm>
            <a:prstGeom prst="rect">
              <a:avLst/>
            </a:prstGeom>
          </p:spPr>
          <p:txBody>
            <a:bodyPr lIns="32239" tIns="32239" rIns="32239" bIns="32239" rtlCol="0" anchor="ctr"/>
            <a:lstStyle/>
            <a:p>
              <a:pPr algn="ctr">
                <a:lnSpc>
                  <a:spcPts val="2576"/>
                </a:lnSpc>
              </a:pPr>
              <a:endParaRPr/>
            </a:p>
          </p:txBody>
        </p:sp>
      </p:grpSp>
      <p:sp>
        <p:nvSpPr>
          <p:cNvPr id="79" name="TextBox 79"/>
          <p:cNvSpPr txBox="1"/>
          <p:nvPr/>
        </p:nvSpPr>
        <p:spPr>
          <a:xfrm>
            <a:off x="7186036" y="6512224"/>
            <a:ext cx="2263820" cy="255143"/>
          </a:xfrm>
          <a:prstGeom prst="rect">
            <a:avLst/>
          </a:prstGeom>
        </p:spPr>
        <p:txBody>
          <a:bodyPr lIns="0" tIns="0" rIns="0" bIns="0" rtlCol="0" anchor="t">
            <a:spAutoFit/>
          </a:bodyPr>
          <a:lstStyle/>
          <a:p>
            <a:pPr algn="l">
              <a:lnSpc>
                <a:spcPts val="1969"/>
              </a:lnSpc>
            </a:pPr>
            <a:r>
              <a:rPr lang="en-US" sz="1640" spc="82">
                <a:solidFill>
                  <a:srgbClr val="404040"/>
                </a:solidFill>
                <a:latin typeface="Public Sans Bold"/>
                <a:ea typeface="Public Sans Bold"/>
                <a:cs typeface="Public Sans Bold"/>
                <a:sym typeface="Public Sans Bold"/>
              </a:rPr>
              <a:t>RELEVANT</a:t>
            </a:r>
          </a:p>
        </p:txBody>
      </p:sp>
      <p:sp>
        <p:nvSpPr>
          <p:cNvPr id="80" name="AutoShape 80"/>
          <p:cNvSpPr/>
          <p:nvPr/>
        </p:nvSpPr>
        <p:spPr>
          <a:xfrm flipV="1">
            <a:off x="5270426" y="8923987"/>
            <a:ext cx="1684504" cy="11164"/>
          </a:xfrm>
          <a:prstGeom prst="line">
            <a:avLst/>
          </a:prstGeom>
          <a:ln w="28575" cap="flat">
            <a:solidFill>
              <a:srgbClr val="404040"/>
            </a:solidFill>
            <a:prstDash val="sysDot"/>
            <a:headEnd type="none" w="sm" len="sm"/>
            <a:tailEnd type="oval" w="lg" len="lg"/>
          </a:ln>
        </p:spPr>
        <p:txBody>
          <a:bodyPr/>
          <a:lstStyle/>
          <a:p>
            <a:endParaRPr lang="en-US"/>
          </a:p>
        </p:txBody>
      </p:sp>
      <p:grpSp>
        <p:nvGrpSpPr>
          <p:cNvPr id="81" name="Group 81"/>
          <p:cNvGrpSpPr/>
          <p:nvPr/>
        </p:nvGrpSpPr>
        <p:grpSpPr>
          <a:xfrm>
            <a:off x="7149460" y="8249823"/>
            <a:ext cx="7708951" cy="1538124"/>
            <a:chOff x="0" y="0"/>
            <a:chExt cx="2357021" cy="470283"/>
          </a:xfrm>
        </p:grpSpPr>
        <p:sp>
          <p:nvSpPr>
            <p:cNvPr id="82" name="Freeform 82"/>
            <p:cNvSpPr/>
            <p:nvPr/>
          </p:nvSpPr>
          <p:spPr>
            <a:xfrm>
              <a:off x="0" y="0"/>
              <a:ext cx="2357021" cy="470283"/>
            </a:xfrm>
            <a:custGeom>
              <a:avLst/>
              <a:gdLst/>
              <a:ahLst/>
              <a:cxnLst/>
              <a:rect l="l" t="t" r="r" b="b"/>
              <a:pathLst>
                <a:path w="2357021" h="470283">
                  <a:moveTo>
                    <a:pt x="19081" y="0"/>
                  </a:moveTo>
                  <a:lnTo>
                    <a:pt x="2337939" y="0"/>
                  </a:lnTo>
                  <a:cubicBezTo>
                    <a:pt x="2348478" y="0"/>
                    <a:pt x="2357021" y="8543"/>
                    <a:pt x="2357021" y="19081"/>
                  </a:cubicBezTo>
                  <a:lnTo>
                    <a:pt x="2357021" y="451202"/>
                  </a:lnTo>
                  <a:cubicBezTo>
                    <a:pt x="2357021" y="461740"/>
                    <a:pt x="2348478" y="470283"/>
                    <a:pt x="2337939" y="470283"/>
                  </a:cubicBezTo>
                  <a:lnTo>
                    <a:pt x="19081" y="470283"/>
                  </a:lnTo>
                  <a:cubicBezTo>
                    <a:pt x="8543" y="470283"/>
                    <a:pt x="0" y="461740"/>
                    <a:pt x="0" y="451202"/>
                  </a:cubicBezTo>
                  <a:lnTo>
                    <a:pt x="0" y="19081"/>
                  </a:lnTo>
                  <a:cubicBezTo>
                    <a:pt x="0" y="8543"/>
                    <a:pt x="8543" y="0"/>
                    <a:pt x="19081" y="0"/>
                  </a:cubicBezTo>
                  <a:close/>
                </a:path>
              </a:pathLst>
            </a:custGeom>
            <a:solidFill>
              <a:srgbClr val="404040"/>
            </a:solidFill>
            <a:ln cap="sq">
              <a:noFill/>
              <a:prstDash val="solid"/>
              <a:miter/>
            </a:ln>
          </p:spPr>
          <p:txBody>
            <a:bodyPr/>
            <a:lstStyle/>
            <a:p>
              <a:endParaRPr lang="en-US"/>
            </a:p>
          </p:txBody>
        </p:sp>
        <p:sp>
          <p:nvSpPr>
            <p:cNvPr id="83" name="TextBox 83"/>
            <p:cNvSpPr txBox="1"/>
            <p:nvPr/>
          </p:nvSpPr>
          <p:spPr>
            <a:xfrm>
              <a:off x="0" y="-28575"/>
              <a:ext cx="2357021" cy="498858"/>
            </a:xfrm>
            <a:prstGeom prst="rect">
              <a:avLst/>
            </a:prstGeom>
          </p:spPr>
          <p:txBody>
            <a:bodyPr lIns="32239" tIns="32239" rIns="32239" bIns="32239" rtlCol="0" anchor="ctr"/>
            <a:lstStyle/>
            <a:p>
              <a:pPr algn="ctr">
                <a:lnSpc>
                  <a:spcPts val="2576"/>
                </a:lnSpc>
              </a:pPr>
              <a:endParaRPr/>
            </a:p>
          </p:txBody>
        </p:sp>
      </p:grpSp>
      <p:grpSp>
        <p:nvGrpSpPr>
          <p:cNvPr id="84" name="Group 84"/>
          <p:cNvGrpSpPr/>
          <p:nvPr/>
        </p:nvGrpSpPr>
        <p:grpSpPr>
          <a:xfrm>
            <a:off x="6956308" y="8160507"/>
            <a:ext cx="7708951" cy="1538124"/>
            <a:chOff x="0" y="0"/>
            <a:chExt cx="2357021" cy="470283"/>
          </a:xfrm>
        </p:grpSpPr>
        <p:sp>
          <p:nvSpPr>
            <p:cNvPr id="85" name="Freeform 85"/>
            <p:cNvSpPr/>
            <p:nvPr/>
          </p:nvSpPr>
          <p:spPr>
            <a:xfrm>
              <a:off x="0" y="0"/>
              <a:ext cx="2357021" cy="470283"/>
            </a:xfrm>
            <a:custGeom>
              <a:avLst/>
              <a:gdLst/>
              <a:ahLst/>
              <a:cxnLst/>
              <a:rect l="l" t="t" r="r" b="b"/>
              <a:pathLst>
                <a:path w="2357021" h="470283">
                  <a:moveTo>
                    <a:pt x="19081" y="0"/>
                  </a:moveTo>
                  <a:lnTo>
                    <a:pt x="2337939" y="0"/>
                  </a:lnTo>
                  <a:cubicBezTo>
                    <a:pt x="2348478" y="0"/>
                    <a:pt x="2357021" y="8543"/>
                    <a:pt x="2357021" y="19081"/>
                  </a:cubicBezTo>
                  <a:lnTo>
                    <a:pt x="2357021" y="451202"/>
                  </a:lnTo>
                  <a:cubicBezTo>
                    <a:pt x="2357021" y="461740"/>
                    <a:pt x="2348478" y="470283"/>
                    <a:pt x="2337939" y="470283"/>
                  </a:cubicBezTo>
                  <a:lnTo>
                    <a:pt x="19081" y="470283"/>
                  </a:lnTo>
                  <a:cubicBezTo>
                    <a:pt x="8543" y="470283"/>
                    <a:pt x="0" y="461740"/>
                    <a:pt x="0" y="451202"/>
                  </a:cubicBezTo>
                  <a:lnTo>
                    <a:pt x="0" y="19081"/>
                  </a:lnTo>
                  <a:cubicBezTo>
                    <a:pt x="0" y="8543"/>
                    <a:pt x="8543" y="0"/>
                    <a:pt x="19081" y="0"/>
                  </a:cubicBezTo>
                  <a:close/>
                </a:path>
              </a:pathLst>
            </a:custGeom>
            <a:solidFill>
              <a:srgbClr val="FFFFFF"/>
            </a:solidFill>
            <a:ln w="9525" cap="sq">
              <a:solidFill>
                <a:srgbClr val="FF814B"/>
              </a:solidFill>
              <a:prstDash val="solid"/>
              <a:miter/>
            </a:ln>
          </p:spPr>
          <p:txBody>
            <a:bodyPr/>
            <a:lstStyle/>
            <a:p>
              <a:endParaRPr lang="en-US"/>
            </a:p>
          </p:txBody>
        </p:sp>
        <p:sp>
          <p:nvSpPr>
            <p:cNvPr id="86" name="TextBox 86"/>
            <p:cNvSpPr txBox="1"/>
            <p:nvPr/>
          </p:nvSpPr>
          <p:spPr>
            <a:xfrm>
              <a:off x="0" y="-28575"/>
              <a:ext cx="2357021" cy="498858"/>
            </a:xfrm>
            <a:prstGeom prst="rect">
              <a:avLst/>
            </a:prstGeom>
          </p:spPr>
          <p:txBody>
            <a:bodyPr lIns="32239" tIns="32239" rIns="32239" bIns="32239" rtlCol="0" anchor="ctr"/>
            <a:lstStyle/>
            <a:p>
              <a:pPr algn="ctr">
                <a:lnSpc>
                  <a:spcPts val="2576"/>
                </a:lnSpc>
              </a:pPr>
              <a:endParaRPr/>
            </a:p>
          </p:txBody>
        </p:sp>
      </p:grpSp>
      <p:sp>
        <p:nvSpPr>
          <p:cNvPr id="87" name="TextBox 87"/>
          <p:cNvSpPr txBox="1"/>
          <p:nvPr/>
        </p:nvSpPr>
        <p:spPr>
          <a:xfrm>
            <a:off x="7186036" y="8351195"/>
            <a:ext cx="2263820" cy="255143"/>
          </a:xfrm>
          <a:prstGeom prst="rect">
            <a:avLst/>
          </a:prstGeom>
        </p:spPr>
        <p:txBody>
          <a:bodyPr lIns="0" tIns="0" rIns="0" bIns="0" rtlCol="0" anchor="t">
            <a:spAutoFit/>
          </a:bodyPr>
          <a:lstStyle/>
          <a:p>
            <a:pPr algn="l">
              <a:lnSpc>
                <a:spcPts val="1969"/>
              </a:lnSpc>
            </a:pPr>
            <a:r>
              <a:rPr lang="en-US" sz="1640" spc="82">
                <a:solidFill>
                  <a:srgbClr val="404040"/>
                </a:solidFill>
                <a:latin typeface="Public Sans Bold"/>
                <a:ea typeface="Public Sans Bold"/>
                <a:cs typeface="Public Sans Bold"/>
                <a:sym typeface="Public Sans Bold"/>
              </a:rPr>
              <a:t>TIME-BASED</a:t>
            </a:r>
          </a:p>
        </p:txBody>
      </p:sp>
      <p:sp>
        <p:nvSpPr>
          <p:cNvPr id="88" name="TextBox 88"/>
          <p:cNvSpPr txBox="1"/>
          <p:nvPr/>
        </p:nvSpPr>
        <p:spPr>
          <a:xfrm>
            <a:off x="7455933" y="3076142"/>
            <a:ext cx="6709700" cy="926980"/>
          </a:xfrm>
          <a:prstGeom prst="rect">
            <a:avLst/>
          </a:prstGeom>
        </p:spPr>
        <p:txBody>
          <a:bodyPr lIns="0" tIns="0" rIns="0" bIns="0" rtlCol="0" anchor="t">
            <a:spAutoFit/>
          </a:bodyPr>
          <a:lstStyle/>
          <a:p>
            <a:pPr algn="l">
              <a:lnSpc>
                <a:spcPts val="1819"/>
              </a:lnSpc>
            </a:pPr>
            <a:r>
              <a:rPr lang="en-US" sz="1516">
                <a:solidFill>
                  <a:srgbClr val="404040"/>
                </a:solidFill>
                <a:latin typeface="Public Sans"/>
                <a:ea typeface="Public Sans"/>
                <a:cs typeface="Public Sans"/>
                <a:sym typeface="Public Sans"/>
              </a:rPr>
              <a:t>You should have some clear definition of success. This will help you to evaluate achievement and also progress. This component often answers hoe much or how many and highlights how you’ll know you achieved your goal.</a:t>
            </a:r>
          </a:p>
        </p:txBody>
      </p:sp>
      <p:sp>
        <p:nvSpPr>
          <p:cNvPr id="89" name="TextBox 89"/>
          <p:cNvSpPr txBox="1"/>
          <p:nvPr/>
        </p:nvSpPr>
        <p:spPr>
          <a:xfrm>
            <a:off x="7455933" y="4934277"/>
            <a:ext cx="6709700" cy="926980"/>
          </a:xfrm>
          <a:prstGeom prst="rect">
            <a:avLst/>
          </a:prstGeom>
        </p:spPr>
        <p:txBody>
          <a:bodyPr lIns="0" tIns="0" rIns="0" bIns="0" rtlCol="0" anchor="t">
            <a:spAutoFit/>
          </a:bodyPr>
          <a:lstStyle/>
          <a:p>
            <a:pPr algn="l">
              <a:lnSpc>
                <a:spcPts val="1819"/>
              </a:lnSpc>
            </a:pPr>
            <a:r>
              <a:rPr lang="en-US" sz="1516">
                <a:solidFill>
                  <a:srgbClr val="404040"/>
                </a:solidFill>
                <a:latin typeface="Public Sans"/>
                <a:ea typeface="Public Sans"/>
                <a:cs typeface="Public Sans"/>
                <a:sym typeface="Public Sans"/>
              </a:rPr>
              <a:t>Your goal should be challenging, but still reasonable to achieve. Reflecting on this component can reveal any potential barriers that you may need to overcome to realize success. Outline the steps you´re planning to take to achieve your goal. </a:t>
            </a:r>
          </a:p>
        </p:txBody>
      </p:sp>
      <p:sp>
        <p:nvSpPr>
          <p:cNvPr id="90" name="TextBox 90"/>
          <p:cNvSpPr txBox="1"/>
          <p:nvPr/>
        </p:nvSpPr>
        <p:spPr>
          <a:xfrm>
            <a:off x="7455933" y="6774589"/>
            <a:ext cx="6709700" cy="697616"/>
          </a:xfrm>
          <a:prstGeom prst="rect">
            <a:avLst/>
          </a:prstGeom>
        </p:spPr>
        <p:txBody>
          <a:bodyPr lIns="0" tIns="0" rIns="0" bIns="0" rtlCol="0" anchor="t">
            <a:spAutoFit/>
          </a:bodyPr>
          <a:lstStyle/>
          <a:p>
            <a:pPr algn="l">
              <a:lnSpc>
                <a:spcPts val="1819"/>
              </a:lnSpc>
            </a:pPr>
            <a:r>
              <a:rPr lang="en-US" sz="1516">
                <a:solidFill>
                  <a:srgbClr val="404040"/>
                </a:solidFill>
                <a:latin typeface="Public Sans"/>
                <a:ea typeface="Public Sans"/>
                <a:cs typeface="Public Sans"/>
                <a:sym typeface="Public Sans"/>
              </a:rPr>
              <a:t>This is about getting real with yourself and ensuring what you’re trying to achieve is worthwhile to you. Determining if this is aligned to your values and if it is a priority focus for you. This helps you answer the why.</a:t>
            </a:r>
          </a:p>
        </p:txBody>
      </p:sp>
      <p:sp>
        <p:nvSpPr>
          <p:cNvPr id="91" name="TextBox 91"/>
          <p:cNvSpPr txBox="1"/>
          <p:nvPr/>
        </p:nvSpPr>
        <p:spPr>
          <a:xfrm>
            <a:off x="7455933" y="8613560"/>
            <a:ext cx="6709700" cy="926980"/>
          </a:xfrm>
          <a:prstGeom prst="rect">
            <a:avLst/>
          </a:prstGeom>
        </p:spPr>
        <p:txBody>
          <a:bodyPr lIns="0" tIns="0" rIns="0" bIns="0" rtlCol="0" anchor="t">
            <a:spAutoFit/>
          </a:bodyPr>
          <a:lstStyle/>
          <a:p>
            <a:pPr algn="l">
              <a:lnSpc>
                <a:spcPts val="1819"/>
              </a:lnSpc>
            </a:pPr>
            <a:r>
              <a:rPr lang="en-US" sz="1516">
                <a:solidFill>
                  <a:srgbClr val="404040"/>
                </a:solidFill>
                <a:latin typeface="Public Sans"/>
                <a:ea typeface="Public Sans"/>
                <a:cs typeface="Public Sans"/>
                <a:sym typeface="Public Sans"/>
              </a:rPr>
              <a:t>Every goal needs a target date, something that motivates you to really apply the focus and discipline necessary to achieve it. This answers when. It’s important to set a realistic time frame to achieve your goal to ensure you don’t get discouraged.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814B"/>
        </a:solidFill>
        <a:effectLst/>
      </p:bgPr>
    </p:bg>
    <p:spTree>
      <p:nvGrpSpPr>
        <p:cNvPr id="1" name=""/>
        <p:cNvGrpSpPr/>
        <p:nvPr/>
      </p:nvGrpSpPr>
      <p:grpSpPr>
        <a:xfrm>
          <a:off x="0" y="0"/>
          <a:ext cx="0" cy="0"/>
          <a:chOff x="0" y="0"/>
          <a:chExt cx="0" cy="0"/>
        </a:xfrm>
      </p:grpSpPr>
      <p:grpSp>
        <p:nvGrpSpPr>
          <p:cNvPr id="2" name="Group 2"/>
          <p:cNvGrpSpPr/>
          <p:nvPr/>
        </p:nvGrpSpPr>
        <p:grpSpPr>
          <a:xfrm>
            <a:off x="7901209" y="1028700"/>
            <a:ext cx="9358091" cy="8229600"/>
            <a:chOff x="0" y="0"/>
            <a:chExt cx="12477455" cy="10972800"/>
          </a:xfrm>
        </p:grpSpPr>
        <p:grpSp>
          <p:nvGrpSpPr>
            <p:cNvPr id="3" name="Group 3"/>
            <p:cNvGrpSpPr/>
            <p:nvPr/>
          </p:nvGrpSpPr>
          <p:grpSpPr>
            <a:xfrm>
              <a:off x="0" y="0"/>
              <a:ext cx="12477455" cy="10972800"/>
              <a:chOff x="0" y="0"/>
              <a:chExt cx="3165576" cy="2783840"/>
            </a:xfrm>
          </p:grpSpPr>
          <p:sp>
            <p:nvSpPr>
              <p:cNvPr id="4" name="Freeform 4"/>
              <p:cNvSpPr/>
              <p:nvPr/>
            </p:nvSpPr>
            <p:spPr>
              <a:xfrm>
                <a:off x="0" y="0"/>
                <a:ext cx="3165577" cy="2783840"/>
              </a:xfrm>
              <a:custGeom>
                <a:avLst/>
                <a:gdLst/>
                <a:ahLst/>
                <a:cxnLst/>
                <a:rect l="l" t="t" r="r" b="b"/>
                <a:pathLst>
                  <a:path w="3165577" h="2783840">
                    <a:moveTo>
                      <a:pt x="3041117" y="2783840"/>
                    </a:moveTo>
                    <a:lnTo>
                      <a:pt x="124460" y="2783840"/>
                    </a:lnTo>
                    <a:cubicBezTo>
                      <a:pt x="55880" y="2783840"/>
                      <a:pt x="0" y="2727960"/>
                      <a:pt x="0" y="2659380"/>
                    </a:cubicBezTo>
                    <a:lnTo>
                      <a:pt x="0" y="124460"/>
                    </a:lnTo>
                    <a:cubicBezTo>
                      <a:pt x="0" y="55880"/>
                      <a:pt x="55880" y="0"/>
                      <a:pt x="124460" y="0"/>
                    </a:cubicBezTo>
                    <a:lnTo>
                      <a:pt x="3041117" y="0"/>
                    </a:lnTo>
                    <a:cubicBezTo>
                      <a:pt x="3109696" y="0"/>
                      <a:pt x="3165577" y="55880"/>
                      <a:pt x="3165577" y="124460"/>
                    </a:cubicBezTo>
                    <a:lnTo>
                      <a:pt x="3165577" y="2659380"/>
                    </a:lnTo>
                    <a:cubicBezTo>
                      <a:pt x="3165577" y="2727960"/>
                      <a:pt x="3109696" y="2783840"/>
                      <a:pt x="3041117" y="2783840"/>
                    </a:cubicBezTo>
                    <a:close/>
                  </a:path>
                </a:pathLst>
              </a:custGeom>
              <a:solidFill>
                <a:srgbClr val="FFFFFF"/>
              </a:solidFill>
            </p:spPr>
            <p:txBody>
              <a:bodyPr/>
              <a:lstStyle/>
              <a:p>
                <a:endParaRPr lang="en-US"/>
              </a:p>
            </p:txBody>
          </p:sp>
        </p:grpSp>
        <p:grpSp>
          <p:nvGrpSpPr>
            <p:cNvPr id="5" name="Group 5"/>
            <p:cNvGrpSpPr/>
            <p:nvPr/>
          </p:nvGrpSpPr>
          <p:grpSpPr>
            <a:xfrm rot="-10800000">
              <a:off x="1386781" y="556357"/>
              <a:ext cx="289704" cy="289704"/>
              <a:chOff x="0" y="0"/>
              <a:chExt cx="6350000" cy="6350000"/>
            </a:xfrm>
          </p:grpSpPr>
          <p:sp>
            <p:nvSpPr>
              <p:cNvPr id="6" name="Freeform 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DECED"/>
              </a:solidFill>
            </p:spPr>
            <p:txBody>
              <a:bodyPr/>
              <a:lstStyle/>
              <a:p>
                <a:endParaRPr lang="en-US"/>
              </a:p>
            </p:txBody>
          </p:sp>
        </p:grpSp>
        <p:grpSp>
          <p:nvGrpSpPr>
            <p:cNvPr id="7" name="Group 7"/>
            <p:cNvGrpSpPr/>
            <p:nvPr/>
          </p:nvGrpSpPr>
          <p:grpSpPr>
            <a:xfrm rot="-10800000">
              <a:off x="1039940" y="556357"/>
              <a:ext cx="289704" cy="289704"/>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D558"/>
              </a:solidFill>
            </p:spPr>
            <p:txBody>
              <a:bodyPr/>
              <a:lstStyle/>
              <a:p>
                <a:endParaRPr lang="en-US"/>
              </a:p>
            </p:txBody>
          </p:sp>
        </p:grpSp>
        <p:grpSp>
          <p:nvGrpSpPr>
            <p:cNvPr id="9" name="Group 9"/>
            <p:cNvGrpSpPr/>
            <p:nvPr/>
          </p:nvGrpSpPr>
          <p:grpSpPr>
            <a:xfrm rot="-10800000">
              <a:off x="693100" y="556357"/>
              <a:ext cx="289704" cy="289704"/>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71717"/>
              </a:solidFill>
            </p:spPr>
            <p:txBody>
              <a:bodyPr/>
              <a:lstStyle/>
              <a:p>
                <a:endParaRPr lang="en-US"/>
              </a:p>
            </p:txBody>
          </p:sp>
        </p:grpSp>
        <p:sp>
          <p:nvSpPr>
            <p:cNvPr id="11" name="AutoShape 11"/>
            <p:cNvSpPr/>
            <p:nvPr/>
          </p:nvSpPr>
          <p:spPr>
            <a:xfrm>
              <a:off x="0" y="1320180"/>
              <a:ext cx="12477455" cy="0"/>
            </a:xfrm>
            <a:prstGeom prst="line">
              <a:avLst/>
            </a:prstGeom>
            <a:ln w="12700" cap="rnd">
              <a:solidFill>
                <a:srgbClr val="000000"/>
              </a:solidFill>
              <a:prstDash val="solid"/>
              <a:headEnd type="none" w="sm" len="sm"/>
              <a:tailEnd type="none" w="sm" len="sm"/>
            </a:ln>
          </p:spPr>
          <p:txBody>
            <a:bodyPr/>
            <a:lstStyle/>
            <a:p>
              <a:endParaRPr lang="en-US"/>
            </a:p>
          </p:txBody>
        </p:sp>
      </p:grpSp>
      <p:sp>
        <p:nvSpPr>
          <p:cNvPr id="12" name="Freeform 12"/>
          <p:cNvSpPr/>
          <p:nvPr/>
        </p:nvSpPr>
        <p:spPr>
          <a:xfrm>
            <a:off x="631946" y="3987181"/>
            <a:ext cx="6488777" cy="14390434"/>
          </a:xfrm>
          <a:custGeom>
            <a:avLst/>
            <a:gdLst/>
            <a:ahLst/>
            <a:cxnLst/>
            <a:rect l="l" t="t" r="r" b="b"/>
            <a:pathLst>
              <a:path w="6488777" h="14390434">
                <a:moveTo>
                  <a:pt x="0" y="0"/>
                </a:moveTo>
                <a:lnTo>
                  <a:pt x="6488778" y="0"/>
                </a:lnTo>
                <a:lnTo>
                  <a:pt x="6488778" y="14390433"/>
                </a:lnTo>
                <a:lnTo>
                  <a:pt x="0" y="1439043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3" name="TextBox 13"/>
          <p:cNvSpPr txBox="1"/>
          <p:nvPr/>
        </p:nvSpPr>
        <p:spPr>
          <a:xfrm>
            <a:off x="1296699" y="1667286"/>
            <a:ext cx="6874200" cy="2758456"/>
          </a:xfrm>
          <a:prstGeom prst="rect">
            <a:avLst/>
          </a:prstGeom>
        </p:spPr>
        <p:txBody>
          <a:bodyPr lIns="0" tIns="0" rIns="0" bIns="0" rtlCol="0" anchor="t">
            <a:spAutoFit/>
          </a:bodyPr>
          <a:lstStyle/>
          <a:p>
            <a:pPr algn="l">
              <a:lnSpc>
                <a:spcPts val="10649"/>
              </a:lnSpc>
            </a:pPr>
            <a:r>
              <a:rPr lang="en-US" sz="10649">
                <a:solidFill>
                  <a:srgbClr val="171717"/>
                </a:solidFill>
                <a:latin typeface="Barlow Bold"/>
                <a:ea typeface="Barlow Bold"/>
                <a:cs typeface="Barlow Bold"/>
                <a:sym typeface="Barlow Bold"/>
              </a:rPr>
              <a:t>SMART GOALS</a:t>
            </a:r>
          </a:p>
        </p:txBody>
      </p:sp>
      <p:sp>
        <p:nvSpPr>
          <p:cNvPr id="14" name="TextBox 14"/>
          <p:cNvSpPr txBox="1"/>
          <p:nvPr/>
        </p:nvSpPr>
        <p:spPr>
          <a:xfrm>
            <a:off x="8935250" y="2731043"/>
            <a:ext cx="7290009" cy="4948555"/>
          </a:xfrm>
          <a:prstGeom prst="rect">
            <a:avLst/>
          </a:prstGeom>
        </p:spPr>
        <p:txBody>
          <a:bodyPr lIns="0" tIns="0" rIns="0" bIns="0" rtlCol="0" anchor="t">
            <a:spAutoFit/>
          </a:bodyPr>
          <a:lstStyle/>
          <a:p>
            <a:pPr marL="604519" lvl="1" indent="-302260" algn="l">
              <a:lnSpc>
                <a:spcPts val="3919"/>
              </a:lnSpc>
              <a:buFont typeface="Arial"/>
              <a:buChar char="•"/>
            </a:pPr>
            <a:r>
              <a:rPr lang="en-US" sz="2799">
                <a:solidFill>
                  <a:srgbClr val="171717"/>
                </a:solidFill>
                <a:latin typeface="Barlow Medium"/>
                <a:ea typeface="Barlow Medium"/>
                <a:cs typeface="Barlow Medium"/>
                <a:sym typeface="Barlow Medium"/>
              </a:rPr>
              <a:t>Inspire commitment</a:t>
            </a:r>
          </a:p>
          <a:p>
            <a:pPr marL="604519" lvl="1" indent="-302260" algn="l">
              <a:lnSpc>
                <a:spcPts val="3919"/>
              </a:lnSpc>
              <a:buFont typeface="Arial"/>
              <a:buChar char="•"/>
            </a:pPr>
            <a:r>
              <a:rPr lang="en-US" sz="2799">
                <a:solidFill>
                  <a:srgbClr val="171717"/>
                </a:solidFill>
                <a:latin typeface="Barlow Medium"/>
                <a:ea typeface="Barlow Medium"/>
                <a:cs typeface="Barlow Medium"/>
                <a:sym typeface="Barlow Medium"/>
              </a:rPr>
              <a:t>Sense of ownership</a:t>
            </a:r>
          </a:p>
          <a:p>
            <a:pPr marL="604519" lvl="1" indent="-302260" algn="l">
              <a:lnSpc>
                <a:spcPts val="3919"/>
              </a:lnSpc>
              <a:buFont typeface="Arial"/>
              <a:buChar char="•"/>
            </a:pPr>
            <a:r>
              <a:rPr lang="en-US" sz="2799">
                <a:solidFill>
                  <a:srgbClr val="171717"/>
                </a:solidFill>
                <a:latin typeface="Barlow Medium"/>
                <a:ea typeface="Barlow Medium"/>
                <a:cs typeface="Barlow Medium"/>
                <a:sym typeface="Barlow Medium"/>
              </a:rPr>
              <a:t>Stretch goals push performance</a:t>
            </a:r>
          </a:p>
          <a:p>
            <a:pPr marL="604519" lvl="1" indent="-302260" algn="l">
              <a:lnSpc>
                <a:spcPts val="3919"/>
              </a:lnSpc>
              <a:buFont typeface="Arial"/>
              <a:buChar char="•"/>
            </a:pPr>
            <a:r>
              <a:rPr lang="en-US" sz="2799">
                <a:solidFill>
                  <a:srgbClr val="171717"/>
                </a:solidFill>
                <a:latin typeface="Barlow Medium"/>
                <a:ea typeface="Barlow Medium"/>
                <a:cs typeface="Barlow Medium"/>
                <a:sym typeface="Barlow Medium"/>
              </a:rPr>
              <a:t>Motivator for ongoing development</a:t>
            </a:r>
          </a:p>
          <a:p>
            <a:pPr marL="604519" lvl="1" indent="-302260" algn="l">
              <a:lnSpc>
                <a:spcPts val="3919"/>
              </a:lnSpc>
              <a:buFont typeface="Arial"/>
              <a:buChar char="•"/>
            </a:pPr>
            <a:r>
              <a:rPr lang="en-US" sz="2799">
                <a:solidFill>
                  <a:srgbClr val="171717"/>
                </a:solidFill>
                <a:latin typeface="Barlow Medium"/>
                <a:ea typeface="Barlow Medium"/>
                <a:cs typeface="Barlow Medium"/>
                <a:sym typeface="Barlow Medium"/>
              </a:rPr>
              <a:t>Clarify roles</a:t>
            </a:r>
          </a:p>
          <a:p>
            <a:pPr marL="604519" lvl="1" indent="-302260" algn="l">
              <a:lnSpc>
                <a:spcPts val="3919"/>
              </a:lnSpc>
              <a:buFont typeface="Arial"/>
              <a:buChar char="•"/>
            </a:pPr>
            <a:r>
              <a:rPr lang="en-US" sz="2799">
                <a:solidFill>
                  <a:srgbClr val="171717"/>
                </a:solidFill>
                <a:latin typeface="Barlow Medium"/>
                <a:ea typeface="Barlow Medium"/>
                <a:cs typeface="Barlow Medium"/>
                <a:sym typeface="Barlow Medium"/>
              </a:rPr>
              <a:t>Help prioritize work</a:t>
            </a:r>
          </a:p>
          <a:p>
            <a:pPr marL="604519" lvl="1" indent="-302260" algn="l">
              <a:lnSpc>
                <a:spcPts val="3919"/>
              </a:lnSpc>
              <a:buFont typeface="Arial"/>
              <a:buChar char="•"/>
            </a:pPr>
            <a:r>
              <a:rPr lang="en-US" sz="2799">
                <a:solidFill>
                  <a:srgbClr val="171717"/>
                </a:solidFill>
                <a:latin typeface="Barlow Medium"/>
                <a:ea typeface="Barlow Medium"/>
                <a:cs typeface="Barlow Medium"/>
                <a:sym typeface="Barlow Medium"/>
              </a:rPr>
              <a:t>Focus</a:t>
            </a:r>
          </a:p>
          <a:p>
            <a:pPr marL="604519" lvl="1" indent="-302260" algn="l">
              <a:lnSpc>
                <a:spcPts val="3919"/>
              </a:lnSpc>
              <a:buFont typeface="Arial"/>
              <a:buChar char="•"/>
            </a:pPr>
            <a:r>
              <a:rPr lang="en-US" sz="2799">
                <a:solidFill>
                  <a:srgbClr val="171717"/>
                </a:solidFill>
                <a:latin typeface="Barlow Medium"/>
                <a:ea typeface="Barlow Medium"/>
                <a:cs typeface="Barlow Medium"/>
                <a:sym typeface="Barlow Medium"/>
              </a:rPr>
              <a:t>Establish clear communication and collaboration</a:t>
            </a:r>
          </a:p>
          <a:p>
            <a:pPr marL="604519" lvl="1" indent="-302260" algn="l">
              <a:lnSpc>
                <a:spcPts val="3919"/>
              </a:lnSpc>
              <a:buFont typeface="Arial"/>
              <a:buChar char="•"/>
            </a:pPr>
            <a:r>
              <a:rPr lang="en-US" sz="2799">
                <a:solidFill>
                  <a:srgbClr val="171717"/>
                </a:solidFill>
                <a:latin typeface="Barlow Medium"/>
                <a:ea typeface="Barlow Medium"/>
                <a:cs typeface="Barlow Medium"/>
                <a:sym typeface="Barlow Medium"/>
              </a:rPr>
              <a:t>Connection to wider objectives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B6EEF"/>
        </a:solidFill>
        <a:effectLst/>
      </p:bgPr>
    </p:bg>
    <p:spTree>
      <p:nvGrpSpPr>
        <p:cNvPr id="1" name=""/>
        <p:cNvGrpSpPr/>
        <p:nvPr/>
      </p:nvGrpSpPr>
      <p:grpSpPr>
        <a:xfrm>
          <a:off x="0" y="0"/>
          <a:ext cx="0" cy="0"/>
          <a:chOff x="0" y="0"/>
          <a:chExt cx="0" cy="0"/>
        </a:xfrm>
      </p:grpSpPr>
      <p:grpSp>
        <p:nvGrpSpPr>
          <p:cNvPr id="2" name="Group 2"/>
          <p:cNvGrpSpPr/>
          <p:nvPr/>
        </p:nvGrpSpPr>
        <p:grpSpPr>
          <a:xfrm>
            <a:off x="609600" y="800101"/>
            <a:ext cx="12092369" cy="8983499"/>
            <a:chOff x="0" y="197802"/>
            <a:chExt cx="16123159" cy="11977999"/>
          </a:xfrm>
        </p:grpSpPr>
        <p:grpSp>
          <p:nvGrpSpPr>
            <p:cNvPr id="3" name="Group 3"/>
            <p:cNvGrpSpPr/>
            <p:nvPr/>
          </p:nvGrpSpPr>
          <p:grpSpPr>
            <a:xfrm>
              <a:off x="56199" y="197802"/>
              <a:ext cx="16066960" cy="11977999"/>
              <a:chOff x="14258" y="50183"/>
              <a:chExt cx="4076247" cy="3038863"/>
            </a:xfrm>
          </p:grpSpPr>
          <p:sp>
            <p:nvSpPr>
              <p:cNvPr id="4" name="Freeform 4"/>
              <p:cNvSpPr/>
              <p:nvPr/>
            </p:nvSpPr>
            <p:spPr>
              <a:xfrm>
                <a:off x="14258" y="50183"/>
                <a:ext cx="4076247" cy="3038863"/>
              </a:xfrm>
              <a:custGeom>
                <a:avLst/>
                <a:gdLst/>
                <a:ahLst/>
                <a:cxnLst/>
                <a:rect l="l" t="t" r="r" b="b"/>
                <a:pathLst>
                  <a:path w="4076247" h="3038863">
                    <a:moveTo>
                      <a:pt x="3951786" y="3038863"/>
                    </a:moveTo>
                    <a:lnTo>
                      <a:pt x="124460" y="3038863"/>
                    </a:lnTo>
                    <a:cubicBezTo>
                      <a:pt x="55880" y="3038863"/>
                      <a:pt x="0" y="2982983"/>
                      <a:pt x="0" y="2914403"/>
                    </a:cubicBezTo>
                    <a:lnTo>
                      <a:pt x="0" y="124460"/>
                    </a:lnTo>
                    <a:cubicBezTo>
                      <a:pt x="0" y="55880"/>
                      <a:pt x="55880" y="0"/>
                      <a:pt x="124460" y="0"/>
                    </a:cubicBezTo>
                    <a:lnTo>
                      <a:pt x="3951786" y="0"/>
                    </a:lnTo>
                    <a:cubicBezTo>
                      <a:pt x="4020366" y="0"/>
                      <a:pt x="4076247" y="55880"/>
                      <a:pt x="4076247" y="124460"/>
                    </a:cubicBezTo>
                    <a:lnTo>
                      <a:pt x="4076247" y="2914403"/>
                    </a:lnTo>
                    <a:cubicBezTo>
                      <a:pt x="4076247" y="2982983"/>
                      <a:pt x="4020366" y="3038863"/>
                      <a:pt x="3951786" y="3038863"/>
                    </a:cubicBezTo>
                    <a:close/>
                  </a:path>
                </a:pathLst>
              </a:custGeom>
              <a:solidFill>
                <a:srgbClr val="FFFFFF"/>
              </a:solidFill>
            </p:spPr>
            <p:txBody>
              <a:bodyPr/>
              <a:lstStyle/>
              <a:p>
                <a:endParaRPr lang="en-US" dirty="0"/>
              </a:p>
            </p:txBody>
          </p:sp>
        </p:grpSp>
        <p:grpSp>
          <p:nvGrpSpPr>
            <p:cNvPr id="5" name="Group 5"/>
            <p:cNvGrpSpPr/>
            <p:nvPr/>
          </p:nvGrpSpPr>
          <p:grpSpPr>
            <a:xfrm rot="-10800000">
              <a:off x="1386781" y="502600"/>
              <a:ext cx="289704" cy="289704"/>
              <a:chOff x="0" y="0"/>
              <a:chExt cx="6350000" cy="6350000"/>
            </a:xfrm>
          </p:grpSpPr>
          <p:sp>
            <p:nvSpPr>
              <p:cNvPr id="6" name="Freeform 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DECED"/>
              </a:solidFill>
            </p:spPr>
            <p:txBody>
              <a:bodyPr/>
              <a:lstStyle/>
              <a:p>
                <a:endParaRPr lang="en-US"/>
              </a:p>
            </p:txBody>
          </p:sp>
        </p:grpSp>
        <p:grpSp>
          <p:nvGrpSpPr>
            <p:cNvPr id="7" name="Group 7"/>
            <p:cNvGrpSpPr/>
            <p:nvPr/>
          </p:nvGrpSpPr>
          <p:grpSpPr>
            <a:xfrm rot="-10800000">
              <a:off x="1039940" y="502600"/>
              <a:ext cx="289704" cy="289704"/>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B6EEF"/>
              </a:solidFill>
            </p:spPr>
            <p:txBody>
              <a:bodyPr/>
              <a:lstStyle/>
              <a:p>
                <a:endParaRPr lang="en-US"/>
              </a:p>
            </p:txBody>
          </p:sp>
        </p:grpSp>
        <p:grpSp>
          <p:nvGrpSpPr>
            <p:cNvPr id="9" name="Group 9"/>
            <p:cNvGrpSpPr/>
            <p:nvPr/>
          </p:nvGrpSpPr>
          <p:grpSpPr>
            <a:xfrm rot="-10800000">
              <a:off x="693100" y="502600"/>
              <a:ext cx="289704" cy="289704"/>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71717"/>
              </a:solidFill>
            </p:spPr>
            <p:txBody>
              <a:bodyPr/>
              <a:lstStyle/>
              <a:p>
                <a:endParaRPr lang="en-US"/>
              </a:p>
            </p:txBody>
          </p:sp>
        </p:grpSp>
        <p:sp>
          <p:nvSpPr>
            <p:cNvPr id="11" name="AutoShape 11"/>
            <p:cNvSpPr/>
            <p:nvPr/>
          </p:nvSpPr>
          <p:spPr>
            <a:xfrm>
              <a:off x="0" y="1266422"/>
              <a:ext cx="16066956" cy="0"/>
            </a:xfrm>
            <a:prstGeom prst="line">
              <a:avLst/>
            </a:prstGeom>
            <a:ln w="12700" cap="rnd">
              <a:solidFill>
                <a:srgbClr val="000000"/>
              </a:solidFill>
              <a:prstDash val="solid"/>
              <a:headEnd type="none" w="sm" len="sm"/>
              <a:tailEnd type="none" w="sm" len="sm"/>
            </a:ln>
          </p:spPr>
          <p:txBody>
            <a:bodyPr/>
            <a:lstStyle/>
            <a:p>
              <a:endParaRPr lang="en-US"/>
            </a:p>
          </p:txBody>
        </p:sp>
      </p:grpSp>
      <p:sp>
        <p:nvSpPr>
          <p:cNvPr id="12" name="Freeform 12"/>
          <p:cNvSpPr/>
          <p:nvPr/>
        </p:nvSpPr>
        <p:spPr>
          <a:xfrm>
            <a:off x="13363333" y="1137339"/>
            <a:ext cx="7791934" cy="15931464"/>
          </a:xfrm>
          <a:custGeom>
            <a:avLst/>
            <a:gdLst/>
            <a:ahLst/>
            <a:cxnLst/>
            <a:rect l="l" t="t" r="r" b="b"/>
            <a:pathLst>
              <a:path w="7791934" h="15931464">
                <a:moveTo>
                  <a:pt x="0" y="0"/>
                </a:moveTo>
                <a:lnTo>
                  <a:pt x="7791934" y="0"/>
                </a:lnTo>
                <a:lnTo>
                  <a:pt x="7791934" y="15931464"/>
                </a:lnTo>
                <a:lnTo>
                  <a:pt x="0" y="1593146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3" name="Freeform 13"/>
          <p:cNvSpPr/>
          <p:nvPr/>
        </p:nvSpPr>
        <p:spPr>
          <a:xfrm>
            <a:off x="6441608" y="2598708"/>
            <a:ext cx="470503" cy="581765"/>
          </a:xfrm>
          <a:custGeom>
            <a:avLst/>
            <a:gdLst/>
            <a:ahLst/>
            <a:cxnLst/>
            <a:rect l="l" t="t" r="r" b="b"/>
            <a:pathLst>
              <a:path w="470503" h="581765">
                <a:moveTo>
                  <a:pt x="0" y="0"/>
                </a:moveTo>
                <a:lnTo>
                  <a:pt x="470502" y="0"/>
                </a:lnTo>
                <a:lnTo>
                  <a:pt x="470502" y="581765"/>
                </a:lnTo>
                <a:lnTo>
                  <a:pt x="0" y="58176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4" name="TextBox 14"/>
          <p:cNvSpPr txBox="1"/>
          <p:nvPr/>
        </p:nvSpPr>
        <p:spPr>
          <a:xfrm>
            <a:off x="4800600" y="2022171"/>
            <a:ext cx="3962399" cy="551433"/>
          </a:xfrm>
          <a:prstGeom prst="rect">
            <a:avLst/>
          </a:prstGeom>
        </p:spPr>
        <p:txBody>
          <a:bodyPr wrap="square" lIns="0" tIns="0" rIns="0" bIns="0" rtlCol="0" anchor="t">
            <a:spAutoFit/>
          </a:bodyPr>
          <a:lstStyle/>
          <a:p>
            <a:pPr algn="ctr">
              <a:lnSpc>
                <a:spcPts val="4323"/>
              </a:lnSpc>
            </a:pPr>
            <a:r>
              <a:rPr lang="en-US" sz="4323" dirty="0">
                <a:solidFill>
                  <a:srgbClr val="171717"/>
                </a:solidFill>
                <a:latin typeface="Barlow Bold"/>
                <a:ea typeface="Barlow Bold"/>
                <a:cs typeface="Barlow Bold"/>
                <a:sym typeface="Barlow Bold"/>
              </a:rPr>
              <a:t>Strategic Plan</a:t>
            </a:r>
          </a:p>
        </p:txBody>
      </p:sp>
      <p:sp>
        <p:nvSpPr>
          <p:cNvPr id="15" name="TextBox 15"/>
          <p:cNvSpPr txBox="1"/>
          <p:nvPr/>
        </p:nvSpPr>
        <p:spPr>
          <a:xfrm>
            <a:off x="4470812" y="3139406"/>
            <a:ext cx="4412094" cy="576536"/>
          </a:xfrm>
          <a:prstGeom prst="rect">
            <a:avLst/>
          </a:prstGeom>
        </p:spPr>
        <p:txBody>
          <a:bodyPr lIns="0" tIns="0" rIns="0" bIns="0" rtlCol="0" anchor="t">
            <a:spAutoFit/>
          </a:bodyPr>
          <a:lstStyle/>
          <a:p>
            <a:pPr algn="ctr">
              <a:lnSpc>
                <a:spcPts val="4323"/>
              </a:lnSpc>
            </a:pPr>
            <a:r>
              <a:rPr lang="en-US" sz="4323" dirty="0">
                <a:solidFill>
                  <a:srgbClr val="171717"/>
                </a:solidFill>
                <a:latin typeface="Barlow Bold"/>
                <a:ea typeface="Barlow Bold"/>
                <a:cs typeface="Barlow Bold"/>
                <a:sym typeface="Barlow Bold"/>
              </a:rPr>
              <a:t>University goals</a:t>
            </a:r>
          </a:p>
        </p:txBody>
      </p:sp>
      <p:sp>
        <p:nvSpPr>
          <p:cNvPr id="16" name="TextBox 16"/>
          <p:cNvSpPr txBox="1"/>
          <p:nvPr/>
        </p:nvSpPr>
        <p:spPr>
          <a:xfrm>
            <a:off x="4271702" y="4258867"/>
            <a:ext cx="4810314" cy="551433"/>
          </a:xfrm>
          <a:prstGeom prst="rect">
            <a:avLst/>
          </a:prstGeom>
        </p:spPr>
        <p:txBody>
          <a:bodyPr lIns="0" tIns="0" rIns="0" bIns="0" rtlCol="0" anchor="t">
            <a:spAutoFit/>
          </a:bodyPr>
          <a:lstStyle/>
          <a:p>
            <a:pPr algn="ctr">
              <a:lnSpc>
                <a:spcPts val="4323"/>
              </a:lnSpc>
            </a:pPr>
            <a:r>
              <a:rPr lang="en-US" sz="4323" dirty="0">
                <a:solidFill>
                  <a:srgbClr val="171717"/>
                </a:solidFill>
                <a:latin typeface="Barlow Bold"/>
                <a:ea typeface="Barlow Bold"/>
                <a:cs typeface="Barlow Bold"/>
                <a:sym typeface="Barlow Bold"/>
              </a:rPr>
              <a:t>Division Objectives</a:t>
            </a:r>
          </a:p>
        </p:txBody>
      </p:sp>
      <p:sp>
        <p:nvSpPr>
          <p:cNvPr id="17" name="TextBox 17"/>
          <p:cNvSpPr txBox="1"/>
          <p:nvPr/>
        </p:nvSpPr>
        <p:spPr>
          <a:xfrm>
            <a:off x="1475875" y="5378328"/>
            <a:ext cx="10401969" cy="551433"/>
          </a:xfrm>
          <a:prstGeom prst="rect">
            <a:avLst/>
          </a:prstGeom>
        </p:spPr>
        <p:txBody>
          <a:bodyPr lIns="0" tIns="0" rIns="0" bIns="0" rtlCol="0" anchor="t">
            <a:spAutoFit/>
          </a:bodyPr>
          <a:lstStyle/>
          <a:p>
            <a:pPr algn="ctr">
              <a:lnSpc>
                <a:spcPts val="4323"/>
              </a:lnSpc>
            </a:pPr>
            <a:r>
              <a:rPr lang="en-US" sz="4323" dirty="0">
                <a:solidFill>
                  <a:srgbClr val="171717"/>
                </a:solidFill>
                <a:latin typeface="Barlow Bold"/>
                <a:ea typeface="Barlow Bold"/>
                <a:cs typeface="Barlow Bold"/>
                <a:sym typeface="Barlow Bold"/>
              </a:rPr>
              <a:t>College/</a:t>
            </a:r>
            <a:r>
              <a:rPr lang="en-US" sz="4323" b="1" dirty="0">
                <a:solidFill>
                  <a:srgbClr val="171717"/>
                </a:solidFill>
                <a:latin typeface="Barlow Bold"/>
                <a:ea typeface="Barlow Bold"/>
                <a:cs typeface="Barlow Bold"/>
                <a:sym typeface="Barlow Bold"/>
              </a:rPr>
              <a:t>Department</a:t>
            </a:r>
            <a:r>
              <a:rPr lang="en-US" sz="4323" dirty="0">
                <a:solidFill>
                  <a:srgbClr val="171717"/>
                </a:solidFill>
                <a:latin typeface="Barlow Bold"/>
                <a:ea typeface="Barlow Bold"/>
                <a:cs typeface="Barlow Bold"/>
                <a:sym typeface="Barlow Bold"/>
              </a:rPr>
              <a:t> Performance Goals</a:t>
            </a:r>
          </a:p>
        </p:txBody>
      </p:sp>
      <p:sp>
        <p:nvSpPr>
          <p:cNvPr id="19" name="TextBox 19"/>
          <p:cNvSpPr txBox="1"/>
          <p:nvPr/>
        </p:nvSpPr>
        <p:spPr>
          <a:xfrm>
            <a:off x="2935848" y="6985767"/>
            <a:ext cx="7880242" cy="576536"/>
          </a:xfrm>
          <a:prstGeom prst="rect">
            <a:avLst/>
          </a:prstGeom>
        </p:spPr>
        <p:txBody>
          <a:bodyPr lIns="0" tIns="0" rIns="0" bIns="0" rtlCol="0" anchor="t">
            <a:spAutoFit/>
          </a:bodyPr>
          <a:lstStyle/>
          <a:p>
            <a:pPr algn="ctr">
              <a:lnSpc>
                <a:spcPts val="4323"/>
              </a:lnSpc>
            </a:pPr>
            <a:r>
              <a:rPr lang="en-US" sz="4323" dirty="0">
                <a:solidFill>
                  <a:srgbClr val="171717"/>
                </a:solidFill>
                <a:latin typeface="Barlow Bold"/>
                <a:ea typeface="Barlow Bold"/>
                <a:cs typeface="Barlow Bold"/>
                <a:sym typeface="Barlow Bold"/>
              </a:rPr>
              <a:t>MBO/Performance Evaluation</a:t>
            </a:r>
          </a:p>
        </p:txBody>
      </p:sp>
      <p:sp>
        <p:nvSpPr>
          <p:cNvPr id="20" name="TextBox 20"/>
          <p:cNvSpPr txBox="1"/>
          <p:nvPr/>
        </p:nvSpPr>
        <p:spPr>
          <a:xfrm>
            <a:off x="1758324" y="8134001"/>
            <a:ext cx="10226544" cy="551433"/>
          </a:xfrm>
          <a:prstGeom prst="rect">
            <a:avLst/>
          </a:prstGeom>
        </p:spPr>
        <p:txBody>
          <a:bodyPr lIns="0" tIns="0" rIns="0" bIns="0" rtlCol="0" anchor="t">
            <a:spAutoFit/>
          </a:bodyPr>
          <a:lstStyle/>
          <a:p>
            <a:pPr algn="ctr">
              <a:lnSpc>
                <a:spcPts val="4323"/>
              </a:lnSpc>
            </a:pPr>
            <a:r>
              <a:rPr lang="en-US" sz="4323" dirty="0">
                <a:solidFill>
                  <a:srgbClr val="FFD558"/>
                </a:solidFill>
                <a:latin typeface="Barlow Bold"/>
                <a:ea typeface="Barlow Bold"/>
                <a:cs typeface="Barlow Bold"/>
                <a:sym typeface="Barlow Bold"/>
              </a:rPr>
              <a:t>= Accountability and Better Performance</a:t>
            </a:r>
          </a:p>
        </p:txBody>
      </p:sp>
      <p:sp>
        <p:nvSpPr>
          <p:cNvPr id="21" name="Freeform 21"/>
          <p:cNvSpPr/>
          <p:nvPr/>
        </p:nvSpPr>
        <p:spPr>
          <a:xfrm>
            <a:off x="6441608" y="3715942"/>
            <a:ext cx="470503" cy="581765"/>
          </a:xfrm>
          <a:custGeom>
            <a:avLst/>
            <a:gdLst/>
            <a:ahLst/>
            <a:cxnLst/>
            <a:rect l="l" t="t" r="r" b="b"/>
            <a:pathLst>
              <a:path w="470503" h="581765">
                <a:moveTo>
                  <a:pt x="0" y="0"/>
                </a:moveTo>
                <a:lnTo>
                  <a:pt x="470502" y="0"/>
                </a:lnTo>
                <a:lnTo>
                  <a:pt x="470502" y="581766"/>
                </a:lnTo>
                <a:lnTo>
                  <a:pt x="0" y="58176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2" name="Freeform 22"/>
          <p:cNvSpPr/>
          <p:nvPr/>
        </p:nvSpPr>
        <p:spPr>
          <a:xfrm>
            <a:off x="6441608" y="4833177"/>
            <a:ext cx="470503" cy="581765"/>
          </a:xfrm>
          <a:custGeom>
            <a:avLst/>
            <a:gdLst/>
            <a:ahLst/>
            <a:cxnLst/>
            <a:rect l="l" t="t" r="r" b="b"/>
            <a:pathLst>
              <a:path w="470503" h="581765">
                <a:moveTo>
                  <a:pt x="0" y="0"/>
                </a:moveTo>
                <a:lnTo>
                  <a:pt x="470502" y="0"/>
                </a:lnTo>
                <a:lnTo>
                  <a:pt x="470502" y="581765"/>
                </a:lnTo>
                <a:lnTo>
                  <a:pt x="0" y="58176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3" name="Freeform 23"/>
          <p:cNvSpPr/>
          <p:nvPr/>
        </p:nvSpPr>
        <p:spPr>
          <a:xfrm>
            <a:off x="6457530" y="6177062"/>
            <a:ext cx="470503" cy="581765"/>
          </a:xfrm>
          <a:custGeom>
            <a:avLst/>
            <a:gdLst/>
            <a:ahLst/>
            <a:cxnLst/>
            <a:rect l="l" t="t" r="r" b="b"/>
            <a:pathLst>
              <a:path w="470503" h="581765">
                <a:moveTo>
                  <a:pt x="0" y="0"/>
                </a:moveTo>
                <a:lnTo>
                  <a:pt x="470502" y="0"/>
                </a:lnTo>
                <a:lnTo>
                  <a:pt x="470502" y="581766"/>
                </a:lnTo>
                <a:lnTo>
                  <a:pt x="0" y="58176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D558"/>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319530"/>
            <a:ext cx="12717138" cy="7647940"/>
            <a:chOff x="0" y="0"/>
            <a:chExt cx="16956184" cy="10197253"/>
          </a:xfrm>
        </p:grpSpPr>
        <p:grpSp>
          <p:nvGrpSpPr>
            <p:cNvPr id="3" name="Group 3"/>
            <p:cNvGrpSpPr/>
            <p:nvPr/>
          </p:nvGrpSpPr>
          <p:grpSpPr>
            <a:xfrm>
              <a:off x="0" y="0"/>
              <a:ext cx="16956184" cy="10197253"/>
              <a:chOff x="0" y="0"/>
              <a:chExt cx="4301847" cy="2587081"/>
            </a:xfrm>
          </p:grpSpPr>
          <p:sp>
            <p:nvSpPr>
              <p:cNvPr id="4" name="Freeform 4"/>
              <p:cNvSpPr/>
              <p:nvPr/>
            </p:nvSpPr>
            <p:spPr>
              <a:xfrm>
                <a:off x="0" y="0"/>
                <a:ext cx="4301847" cy="2587081"/>
              </a:xfrm>
              <a:custGeom>
                <a:avLst/>
                <a:gdLst/>
                <a:ahLst/>
                <a:cxnLst/>
                <a:rect l="l" t="t" r="r" b="b"/>
                <a:pathLst>
                  <a:path w="4301847" h="2587081">
                    <a:moveTo>
                      <a:pt x="4177387" y="2587081"/>
                    </a:moveTo>
                    <a:lnTo>
                      <a:pt x="124460" y="2587081"/>
                    </a:lnTo>
                    <a:cubicBezTo>
                      <a:pt x="55880" y="2587081"/>
                      <a:pt x="0" y="2531201"/>
                      <a:pt x="0" y="2462621"/>
                    </a:cubicBezTo>
                    <a:lnTo>
                      <a:pt x="0" y="124460"/>
                    </a:lnTo>
                    <a:cubicBezTo>
                      <a:pt x="0" y="55880"/>
                      <a:pt x="55880" y="0"/>
                      <a:pt x="124460" y="0"/>
                    </a:cubicBezTo>
                    <a:lnTo>
                      <a:pt x="4177387" y="0"/>
                    </a:lnTo>
                    <a:cubicBezTo>
                      <a:pt x="4245967" y="0"/>
                      <a:pt x="4301847" y="55880"/>
                      <a:pt x="4301847" y="124460"/>
                    </a:cubicBezTo>
                    <a:lnTo>
                      <a:pt x="4301847" y="2462621"/>
                    </a:lnTo>
                    <a:cubicBezTo>
                      <a:pt x="4301847" y="2531201"/>
                      <a:pt x="4245967" y="2587081"/>
                      <a:pt x="4177387" y="2587081"/>
                    </a:cubicBezTo>
                    <a:close/>
                  </a:path>
                </a:pathLst>
              </a:custGeom>
              <a:solidFill>
                <a:srgbClr val="FFFFFF"/>
              </a:solidFill>
            </p:spPr>
            <p:txBody>
              <a:bodyPr/>
              <a:lstStyle/>
              <a:p>
                <a:endParaRPr lang="en-US"/>
              </a:p>
            </p:txBody>
          </p:sp>
        </p:grpSp>
        <p:sp>
          <p:nvSpPr>
            <p:cNvPr id="5" name="AutoShape 5"/>
            <p:cNvSpPr/>
            <p:nvPr/>
          </p:nvSpPr>
          <p:spPr>
            <a:xfrm>
              <a:off x="0" y="1266422"/>
              <a:ext cx="16736288" cy="0"/>
            </a:xfrm>
            <a:prstGeom prst="line">
              <a:avLst/>
            </a:prstGeom>
            <a:ln w="12700" cap="rnd">
              <a:solidFill>
                <a:srgbClr val="000000"/>
              </a:solidFill>
              <a:prstDash val="solid"/>
              <a:headEnd type="none" w="sm" len="sm"/>
              <a:tailEnd type="none" w="sm" len="sm"/>
            </a:ln>
          </p:spPr>
          <p:txBody>
            <a:bodyPr/>
            <a:lstStyle/>
            <a:p>
              <a:endParaRPr lang="en-US"/>
            </a:p>
          </p:txBody>
        </p:sp>
        <p:grpSp>
          <p:nvGrpSpPr>
            <p:cNvPr id="6" name="Group 6"/>
            <p:cNvGrpSpPr/>
            <p:nvPr/>
          </p:nvGrpSpPr>
          <p:grpSpPr>
            <a:xfrm rot="-10800000">
              <a:off x="1386781" y="502600"/>
              <a:ext cx="289704" cy="289704"/>
              <a:chOff x="0" y="0"/>
              <a:chExt cx="6350000" cy="6350000"/>
            </a:xfrm>
          </p:grpSpPr>
          <p:sp>
            <p:nvSpPr>
              <p:cNvPr id="7" name="Freeform 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DECED"/>
              </a:solidFill>
            </p:spPr>
            <p:txBody>
              <a:bodyPr/>
              <a:lstStyle/>
              <a:p>
                <a:endParaRPr lang="en-US"/>
              </a:p>
            </p:txBody>
          </p:sp>
        </p:grpSp>
        <p:grpSp>
          <p:nvGrpSpPr>
            <p:cNvPr id="8" name="Group 8"/>
            <p:cNvGrpSpPr/>
            <p:nvPr/>
          </p:nvGrpSpPr>
          <p:grpSpPr>
            <a:xfrm rot="-10800000">
              <a:off x="1039940" y="502600"/>
              <a:ext cx="289704" cy="289704"/>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D558"/>
              </a:solidFill>
            </p:spPr>
            <p:txBody>
              <a:bodyPr/>
              <a:lstStyle/>
              <a:p>
                <a:endParaRPr lang="en-US"/>
              </a:p>
            </p:txBody>
          </p:sp>
        </p:grpSp>
        <p:grpSp>
          <p:nvGrpSpPr>
            <p:cNvPr id="10" name="Group 10"/>
            <p:cNvGrpSpPr/>
            <p:nvPr/>
          </p:nvGrpSpPr>
          <p:grpSpPr>
            <a:xfrm rot="-10800000">
              <a:off x="693100" y="502600"/>
              <a:ext cx="289704" cy="289704"/>
              <a:chOff x="0" y="0"/>
              <a:chExt cx="6350000" cy="6350000"/>
            </a:xfrm>
          </p:grpSpPr>
          <p:sp>
            <p:nvSpPr>
              <p:cNvPr id="11" name="Freeform 1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71717"/>
              </a:solidFill>
            </p:spPr>
            <p:txBody>
              <a:bodyPr/>
              <a:lstStyle/>
              <a:p>
                <a:endParaRPr lang="en-US"/>
              </a:p>
            </p:txBody>
          </p:sp>
        </p:grpSp>
      </p:grpSp>
      <p:sp>
        <p:nvSpPr>
          <p:cNvPr id="12" name="Freeform 12"/>
          <p:cNvSpPr/>
          <p:nvPr/>
        </p:nvSpPr>
        <p:spPr>
          <a:xfrm>
            <a:off x="11823219" y="737588"/>
            <a:ext cx="8093387" cy="15618817"/>
          </a:xfrm>
          <a:custGeom>
            <a:avLst/>
            <a:gdLst/>
            <a:ahLst/>
            <a:cxnLst/>
            <a:rect l="l" t="t" r="r" b="b"/>
            <a:pathLst>
              <a:path w="8093387" h="15618817">
                <a:moveTo>
                  <a:pt x="0" y="0"/>
                </a:moveTo>
                <a:lnTo>
                  <a:pt x="8093387" y="0"/>
                </a:lnTo>
                <a:lnTo>
                  <a:pt x="8093387" y="15618817"/>
                </a:lnTo>
                <a:lnTo>
                  <a:pt x="0" y="1561881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3" name="Freeform 13"/>
          <p:cNvSpPr/>
          <p:nvPr/>
        </p:nvSpPr>
        <p:spPr>
          <a:xfrm>
            <a:off x="8453226" y="2816024"/>
            <a:ext cx="4446248" cy="4114800"/>
          </a:xfrm>
          <a:custGeom>
            <a:avLst/>
            <a:gdLst/>
            <a:ahLst/>
            <a:cxnLst/>
            <a:rect l="l" t="t" r="r" b="b"/>
            <a:pathLst>
              <a:path w="4446248" h="4114800">
                <a:moveTo>
                  <a:pt x="0" y="0"/>
                </a:moveTo>
                <a:lnTo>
                  <a:pt x="4446247" y="0"/>
                </a:lnTo>
                <a:lnTo>
                  <a:pt x="4446247"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4" name="TextBox 14"/>
          <p:cNvSpPr txBox="1"/>
          <p:nvPr/>
        </p:nvSpPr>
        <p:spPr>
          <a:xfrm>
            <a:off x="1917294" y="3356927"/>
            <a:ext cx="6535932" cy="2144551"/>
          </a:xfrm>
          <a:prstGeom prst="rect">
            <a:avLst/>
          </a:prstGeom>
        </p:spPr>
        <p:txBody>
          <a:bodyPr lIns="0" tIns="0" rIns="0" bIns="0" rtlCol="0" anchor="t">
            <a:spAutoFit/>
          </a:bodyPr>
          <a:lstStyle/>
          <a:p>
            <a:pPr algn="l">
              <a:lnSpc>
                <a:spcPts val="8247"/>
              </a:lnSpc>
            </a:pPr>
            <a:r>
              <a:rPr lang="en-US" sz="8247">
                <a:solidFill>
                  <a:srgbClr val="171717"/>
                </a:solidFill>
                <a:latin typeface="Barlow Bold"/>
                <a:ea typeface="Barlow Bold"/>
                <a:cs typeface="Barlow Bold"/>
                <a:sym typeface="Barlow Bold"/>
              </a:rPr>
              <a:t>Goals are like road maps</a:t>
            </a:r>
          </a:p>
        </p:txBody>
      </p:sp>
      <p:sp>
        <p:nvSpPr>
          <p:cNvPr id="15" name="TextBox 15"/>
          <p:cNvSpPr txBox="1"/>
          <p:nvPr/>
        </p:nvSpPr>
        <p:spPr>
          <a:xfrm>
            <a:off x="1917294" y="5735187"/>
            <a:ext cx="7290009" cy="2967355"/>
          </a:xfrm>
          <a:prstGeom prst="rect">
            <a:avLst/>
          </a:prstGeom>
        </p:spPr>
        <p:txBody>
          <a:bodyPr lIns="0" tIns="0" rIns="0" bIns="0" rtlCol="0" anchor="t">
            <a:spAutoFit/>
          </a:bodyPr>
          <a:lstStyle/>
          <a:p>
            <a:pPr marL="604519" lvl="1" indent="-302260" algn="l">
              <a:lnSpc>
                <a:spcPts val="3919"/>
              </a:lnSpc>
              <a:buFont typeface="Arial"/>
              <a:buChar char="•"/>
            </a:pPr>
            <a:r>
              <a:rPr lang="en-US" sz="2799">
                <a:solidFill>
                  <a:srgbClr val="171717"/>
                </a:solidFill>
                <a:latin typeface="Barlow Medium"/>
                <a:ea typeface="Barlow Medium"/>
                <a:cs typeface="Barlow Medium"/>
                <a:sym typeface="Barlow Medium"/>
              </a:rPr>
              <a:t>Provide direction to destination</a:t>
            </a:r>
          </a:p>
          <a:p>
            <a:pPr marL="604519" lvl="1" indent="-302260" algn="l">
              <a:lnSpc>
                <a:spcPts val="3919"/>
              </a:lnSpc>
              <a:buFont typeface="Arial"/>
              <a:buChar char="•"/>
            </a:pPr>
            <a:r>
              <a:rPr lang="en-US" sz="2799">
                <a:solidFill>
                  <a:srgbClr val="171717"/>
                </a:solidFill>
                <a:latin typeface="Barlow Medium"/>
                <a:ea typeface="Barlow Medium"/>
                <a:cs typeface="Barlow Medium"/>
                <a:sym typeface="Barlow Medium"/>
              </a:rPr>
              <a:t>Motivation to sustain you on your trip</a:t>
            </a:r>
          </a:p>
          <a:p>
            <a:pPr marL="604519" lvl="1" indent="-302260" algn="l">
              <a:lnSpc>
                <a:spcPts val="3919"/>
              </a:lnSpc>
              <a:buFont typeface="Arial"/>
              <a:buChar char="•"/>
            </a:pPr>
            <a:r>
              <a:rPr lang="en-US" sz="2799">
                <a:solidFill>
                  <a:srgbClr val="171717"/>
                </a:solidFill>
                <a:latin typeface="Barlow Medium"/>
                <a:ea typeface="Barlow Medium"/>
                <a:cs typeface="Barlow Medium"/>
                <a:sym typeface="Barlow Medium"/>
              </a:rPr>
              <a:t>A way to measure your progress</a:t>
            </a:r>
          </a:p>
          <a:p>
            <a:pPr algn="l">
              <a:lnSpc>
                <a:spcPts val="3919"/>
              </a:lnSpc>
            </a:pPr>
            <a:endParaRPr lang="en-US" sz="2799">
              <a:solidFill>
                <a:srgbClr val="171717"/>
              </a:solidFill>
              <a:latin typeface="Barlow Medium"/>
              <a:ea typeface="Barlow Medium"/>
              <a:cs typeface="Barlow Medium"/>
              <a:sym typeface="Barlow Medium"/>
            </a:endParaRPr>
          </a:p>
          <a:p>
            <a:pPr algn="ctr">
              <a:lnSpc>
                <a:spcPts val="3919"/>
              </a:lnSpc>
            </a:pPr>
            <a:r>
              <a:rPr lang="en-US" sz="2799">
                <a:solidFill>
                  <a:srgbClr val="171717"/>
                </a:solidFill>
                <a:latin typeface="Barlow Bold"/>
                <a:ea typeface="Barlow Bold"/>
                <a:cs typeface="Barlow Bold"/>
                <a:sym typeface="Barlow Bold"/>
              </a:rPr>
              <a:t>Plan for the future, but live one day at a time</a:t>
            </a:r>
          </a:p>
          <a:p>
            <a:pPr algn="l">
              <a:lnSpc>
                <a:spcPts val="3919"/>
              </a:lnSpc>
            </a:pPr>
            <a:endParaRPr lang="en-US" sz="2799">
              <a:solidFill>
                <a:srgbClr val="171717"/>
              </a:solidFill>
              <a:latin typeface="Barlow Bold"/>
              <a:ea typeface="Barlow Bold"/>
              <a:cs typeface="Barlow Bold"/>
              <a:sym typeface="Barlow Bo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814B"/>
        </a:solidFill>
        <a:effectLst/>
      </p:bgPr>
    </p:bg>
    <p:spTree>
      <p:nvGrpSpPr>
        <p:cNvPr id="1" name=""/>
        <p:cNvGrpSpPr/>
        <p:nvPr/>
      </p:nvGrpSpPr>
      <p:grpSpPr>
        <a:xfrm>
          <a:off x="0" y="0"/>
          <a:ext cx="0" cy="0"/>
          <a:chOff x="0" y="0"/>
          <a:chExt cx="0" cy="0"/>
        </a:xfrm>
      </p:grpSpPr>
      <p:grpSp>
        <p:nvGrpSpPr>
          <p:cNvPr id="2" name="Group 2"/>
          <p:cNvGrpSpPr/>
          <p:nvPr/>
        </p:nvGrpSpPr>
        <p:grpSpPr>
          <a:xfrm>
            <a:off x="7697505" y="1620668"/>
            <a:ext cx="9175980" cy="7045664"/>
            <a:chOff x="0" y="0"/>
            <a:chExt cx="12234640" cy="9394219"/>
          </a:xfrm>
        </p:grpSpPr>
        <p:grpSp>
          <p:nvGrpSpPr>
            <p:cNvPr id="3" name="Group 3"/>
            <p:cNvGrpSpPr/>
            <p:nvPr/>
          </p:nvGrpSpPr>
          <p:grpSpPr>
            <a:xfrm>
              <a:off x="0" y="0"/>
              <a:ext cx="12234640" cy="9394219"/>
              <a:chOff x="0" y="0"/>
              <a:chExt cx="3103973" cy="2383348"/>
            </a:xfrm>
          </p:grpSpPr>
          <p:sp>
            <p:nvSpPr>
              <p:cNvPr id="4" name="Freeform 4"/>
              <p:cNvSpPr/>
              <p:nvPr/>
            </p:nvSpPr>
            <p:spPr>
              <a:xfrm>
                <a:off x="0" y="0"/>
                <a:ext cx="3103974" cy="2383348"/>
              </a:xfrm>
              <a:custGeom>
                <a:avLst/>
                <a:gdLst/>
                <a:ahLst/>
                <a:cxnLst/>
                <a:rect l="l" t="t" r="r" b="b"/>
                <a:pathLst>
                  <a:path w="3103974" h="2383348">
                    <a:moveTo>
                      <a:pt x="2979513" y="2383348"/>
                    </a:moveTo>
                    <a:lnTo>
                      <a:pt x="124460" y="2383348"/>
                    </a:lnTo>
                    <a:cubicBezTo>
                      <a:pt x="55880" y="2383348"/>
                      <a:pt x="0" y="2327468"/>
                      <a:pt x="0" y="2258888"/>
                    </a:cubicBezTo>
                    <a:lnTo>
                      <a:pt x="0" y="124460"/>
                    </a:lnTo>
                    <a:cubicBezTo>
                      <a:pt x="0" y="55880"/>
                      <a:pt x="55880" y="0"/>
                      <a:pt x="124460" y="0"/>
                    </a:cubicBezTo>
                    <a:lnTo>
                      <a:pt x="2979513" y="0"/>
                    </a:lnTo>
                    <a:cubicBezTo>
                      <a:pt x="3048093" y="0"/>
                      <a:pt x="3103974" y="55880"/>
                      <a:pt x="3103974" y="124460"/>
                    </a:cubicBezTo>
                    <a:lnTo>
                      <a:pt x="3103974" y="2258888"/>
                    </a:lnTo>
                    <a:cubicBezTo>
                      <a:pt x="3103974" y="2327468"/>
                      <a:pt x="3048093" y="2383348"/>
                      <a:pt x="2979513" y="2383348"/>
                    </a:cubicBezTo>
                    <a:close/>
                  </a:path>
                </a:pathLst>
              </a:custGeom>
              <a:solidFill>
                <a:srgbClr val="FFFFFF"/>
              </a:solidFill>
            </p:spPr>
            <p:txBody>
              <a:bodyPr/>
              <a:lstStyle/>
              <a:p>
                <a:endParaRPr lang="en-US"/>
              </a:p>
            </p:txBody>
          </p:sp>
        </p:grpSp>
        <p:sp>
          <p:nvSpPr>
            <p:cNvPr id="5" name="AutoShape 5"/>
            <p:cNvSpPr/>
            <p:nvPr/>
          </p:nvSpPr>
          <p:spPr>
            <a:xfrm>
              <a:off x="0" y="1266422"/>
              <a:ext cx="12234640" cy="0"/>
            </a:xfrm>
            <a:prstGeom prst="line">
              <a:avLst/>
            </a:prstGeom>
            <a:ln w="12700" cap="rnd">
              <a:solidFill>
                <a:srgbClr val="000000"/>
              </a:solidFill>
              <a:prstDash val="solid"/>
              <a:headEnd type="none" w="sm" len="sm"/>
              <a:tailEnd type="none" w="sm" len="sm"/>
            </a:ln>
          </p:spPr>
          <p:txBody>
            <a:bodyPr/>
            <a:lstStyle/>
            <a:p>
              <a:endParaRPr lang="en-US"/>
            </a:p>
          </p:txBody>
        </p:sp>
        <p:grpSp>
          <p:nvGrpSpPr>
            <p:cNvPr id="6" name="Group 6"/>
            <p:cNvGrpSpPr/>
            <p:nvPr/>
          </p:nvGrpSpPr>
          <p:grpSpPr>
            <a:xfrm rot="-10800000">
              <a:off x="1386781" y="502600"/>
              <a:ext cx="289704" cy="289704"/>
              <a:chOff x="0" y="0"/>
              <a:chExt cx="6350000" cy="6350000"/>
            </a:xfrm>
          </p:grpSpPr>
          <p:sp>
            <p:nvSpPr>
              <p:cNvPr id="7" name="Freeform 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DECED"/>
              </a:solidFill>
            </p:spPr>
            <p:txBody>
              <a:bodyPr/>
              <a:lstStyle/>
              <a:p>
                <a:endParaRPr lang="en-US"/>
              </a:p>
            </p:txBody>
          </p:sp>
        </p:grpSp>
        <p:grpSp>
          <p:nvGrpSpPr>
            <p:cNvPr id="8" name="Group 8"/>
            <p:cNvGrpSpPr/>
            <p:nvPr/>
          </p:nvGrpSpPr>
          <p:grpSpPr>
            <a:xfrm rot="-10800000">
              <a:off x="1039940" y="502600"/>
              <a:ext cx="289704" cy="289704"/>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814B"/>
              </a:solidFill>
            </p:spPr>
            <p:txBody>
              <a:bodyPr/>
              <a:lstStyle/>
              <a:p>
                <a:endParaRPr lang="en-US"/>
              </a:p>
            </p:txBody>
          </p:sp>
        </p:grpSp>
        <p:grpSp>
          <p:nvGrpSpPr>
            <p:cNvPr id="10" name="Group 10"/>
            <p:cNvGrpSpPr/>
            <p:nvPr/>
          </p:nvGrpSpPr>
          <p:grpSpPr>
            <a:xfrm rot="-10800000">
              <a:off x="693100" y="502600"/>
              <a:ext cx="289704" cy="289704"/>
              <a:chOff x="0" y="0"/>
              <a:chExt cx="6350000" cy="6350000"/>
            </a:xfrm>
          </p:grpSpPr>
          <p:sp>
            <p:nvSpPr>
              <p:cNvPr id="11" name="Freeform 1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71717"/>
              </a:solidFill>
            </p:spPr>
            <p:txBody>
              <a:bodyPr/>
              <a:lstStyle/>
              <a:p>
                <a:endParaRPr lang="en-US"/>
              </a:p>
            </p:txBody>
          </p:sp>
        </p:grpSp>
      </p:grpSp>
      <p:sp>
        <p:nvSpPr>
          <p:cNvPr id="12" name="Freeform 12"/>
          <p:cNvSpPr/>
          <p:nvPr/>
        </p:nvSpPr>
        <p:spPr>
          <a:xfrm>
            <a:off x="1028700" y="1028700"/>
            <a:ext cx="5408477" cy="14031425"/>
          </a:xfrm>
          <a:custGeom>
            <a:avLst/>
            <a:gdLst/>
            <a:ahLst/>
            <a:cxnLst/>
            <a:rect l="l" t="t" r="r" b="b"/>
            <a:pathLst>
              <a:path w="5408477" h="14031425">
                <a:moveTo>
                  <a:pt x="0" y="0"/>
                </a:moveTo>
                <a:lnTo>
                  <a:pt x="5408477" y="0"/>
                </a:lnTo>
                <a:lnTo>
                  <a:pt x="5408477" y="14031425"/>
                </a:lnTo>
                <a:lnTo>
                  <a:pt x="0" y="1403142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3" name="TextBox 13"/>
          <p:cNvSpPr txBox="1"/>
          <p:nvPr/>
        </p:nvSpPr>
        <p:spPr>
          <a:xfrm>
            <a:off x="9004941" y="2882639"/>
            <a:ext cx="6561107" cy="2734330"/>
          </a:xfrm>
          <a:prstGeom prst="rect">
            <a:avLst/>
          </a:prstGeom>
        </p:spPr>
        <p:txBody>
          <a:bodyPr lIns="0" tIns="0" rIns="0" bIns="0" rtlCol="0" anchor="t">
            <a:spAutoFit/>
          </a:bodyPr>
          <a:lstStyle/>
          <a:p>
            <a:pPr algn="ctr">
              <a:lnSpc>
                <a:spcPts val="10525"/>
              </a:lnSpc>
            </a:pPr>
            <a:r>
              <a:rPr lang="en-US" sz="10525">
                <a:solidFill>
                  <a:srgbClr val="171717"/>
                </a:solidFill>
                <a:latin typeface="Barlow Bold"/>
                <a:ea typeface="Barlow Bold"/>
                <a:cs typeface="Barlow Bold"/>
                <a:sym typeface="Barlow Bold"/>
              </a:rPr>
              <a:t>Why Goals Motivate</a:t>
            </a:r>
          </a:p>
        </p:txBody>
      </p:sp>
      <p:sp>
        <p:nvSpPr>
          <p:cNvPr id="14" name="TextBox 14"/>
          <p:cNvSpPr txBox="1"/>
          <p:nvPr/>
        </p:nvSpPr>
        <p:spPr>
          <a:xfrm>
            <a:off x="8640490" y="5779043"/>
            <a:ext cx="7290009" cy="2472055"/>
          </a:xfrm>
          <a:prstGeom prst="rect">
            <a:avLst/>
          </a:prstGeom>
        </p:spPr>
        <p:txBody>
          <a:bodyPr lIns="0" tIns="0" rIns="0" bIns="0" rtlCol="0" anchor="t">
            <a:spAutoFit/>
          </a:bodyPr>
          <a:lstStyle/>
          <a:p>
            <a:pPr marL="604519" lvl="1" indent="-302260" algn="l">
              <a:lnSpc>
                <a:spcPts val="3919"/>
              </a:lnSpc>
              <a:buFont typeface="Arial"/>
              <a:buChar char="•"/>
            </a:pPr>
            <a:r>
              <a:rPr lang="en-US" sz="2799">
                <a:solidFill>
                  <a:srgbClr val="171717"/>
                </a:solidFill>
                <a:latin typeface="Barlow Medium"/>
                <a:ea typeface="Barlow Medium"/>
                <a:cs typeface="Barlow Medium"/>
                <a:sym typeface="Barlow Medium"/>
              </a:rPr>
              <a:t>Energize behavior</a:t>
            </a:r>
          </a:p>
          <a:p>
            <a:pPr marL="604519" lvl="1" indent="-302260" algn="l">
              <a:lnSpc>
                <a:spcPts val="3919"/>
              </a:lnSpc>
              <a:buFont typeface="Arial"/>
              <a:buChar char="•"/>
            </a:pPr>
            <a:r>
              <a:rPr lang="en-US" sz="2799">
                <a:solidFill>
                  <a:srgbClr val="171717"/>
                </a:solidFill>
                <a:latin typeface="Barlow Medium"/>
                <a:ea typeface="Barlow Medium"/>
                <a:cs typeface="Barlow Medium"/>
                <a:sym typeface="Barlow Medium"/>
              </a:rPr>
              <a:t>Provide direction</a:t>
            </a:r>
          </a:p>
          <a:p>
            <a:pPr marL="604519" lvl="1" indent="-302260" algn="l">
              <a:lnSpc>
                <a:spcPts val="3919"/>
              </a:lnSpc>
              <a:buFont typeface="Arial"/>
              <a:buChar char="•"/>
            </a:pPr>
            <a:r>
              <a:rPr lang="en-US" sz="2799">
                <a:solidFill>
                  <a:srgbClr val="171717"/>
                </a:solidFill>
                <a:latin typeface="Barlow Medium"/>
                <a:ea typeface="Barlow Medium"/>
                <a:cs typeface="Barlow Medium"/>
                <a:sym typeface="Barlow Medium"/>
              </a:rPr>
              <a:t>Provide a challenge</a:t>
            </a:r>
          </a:p>
          <a:p>
            <a:pPr marL="604519" lvl="1" indent="-302260" algn="l">
              <a:lnSpc>
                <a:spcPts val="3919"/>
              </a:lnSpc>
              <a:buFont typeface="Arial"/>
              <a:buChar char="•"/>
            </a:pPr>
            <a:r>
              <a:rPr lang="en-US" sz="2799">
                <a:solidFill>
                  <a:srgbClr val="171717"/>
                </a:solidFill>
                <a:latin typeface="Barlow Medium"/>
                <a:ea typeface="Barlow Medium"/>
                <a:cs typeface="Barlow Medium"/>
                <a:sym typeface="Barlow Medium"/>
              </a:rPr>
              <a:t>Force to think outside the box</a:t>
            </a:r>
          </a:p>
          <a:p>
            <a:pPr marL="604519" lvl="1" indent="-302260" algn="l">
              <a:lnSpc>
                <a:spcPts val="3919"/>
              </a:lnSpc>
              <a:buFont typeface="Arial"/>
              <a:buChar char="•"/>
            </a:pPr>
            <a:r>
              <a:rPr lang="en-US" sz="2799">
                <a:solidFill>
                  <a:srgbClr val="171717"/>
                </a:solidFill>
                <a:latin typeface="Barlow Medium"/>
                <a:ea typeface="Barlow Medium"/>
                <a:cs typeface="Barlow Medium"/>
                <a:sym typeface="Barlow Medium"/>
              </a:rPr>
              <a:t>Devise new methods of performing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D558"/>
        </a:solidFill>
        <a:effectLst/>
      </p:bgPr>
    </p:bg>
    <p:spTree>
      <p:nvGrpSpPr>
        <p:cNvPr id="1" name=""/>
        <p:cNvGrpSpPr/>
        <p:nvPr/>
      </p:nvGrpSpPr>
      <p:grpSpPr>
        <a:xfrm>
          <a:off x="0" y="0"/>
          <a:ext cx="0" cy="0"/>
          <a:chOff x="0" y="0"/>
          <a:chExt cx="0" cy="0"/>
        </a:xfrm>
      </p:grpSpPr>
      <p:grpSp>
        <p:nvGrpSpPr>
          <p:cNvPr id="2" name="Group 2"/>
          <p:cNvGrpSpPr/>
          <p:nvPr/>
        </p:nvGrpSpPr>
        <p:grpSpPr>
          <a:xfrm>
            <a:off x="6204061" y="3563457"/>
            <a:ext cx="4892968" cy="2589956"/>
            <a:chOff x="0" y="0"/>
            <a:chExt cx="6523957" cy="3453274"/>
          </a:xfrm>
        </p:grpSpPr>
        <p:grpSp>
          <p:nvGrpSpPr>
            <p:cNvPr id="3" name="Group 3"/>
            <p:cNvGrpSpPr/>
            <p:nvPr/>
          </p:nvGrpSpPr>
          <p:grpSpPr>
            <a:xfrm>
              <a:off x="0" y="0"/>
              <a:ext cx="6523957" cy="3453274"/>
              <a:chOff x="0" y="0"/>
              <a:chExt cx="3165576" cy="1675609"/>
            </a:xfrm>
          </p:grpSpPr>
          <p:sp>
            <p:nvSpPr>
              <p:cNvPr id="4" name="Freeform 4"/>
              <p:cNvSpPr/>
              <p:nvPr/>
            </p:nvSpPr>
            <p:spPr>
              <a:xfrm>
                <a:off x="0" y="0"/>
                <a:ext cx="3165577" cy="1675610"/>
              </a:xfrm>
              <a:custGeom>
                <a:avLst/>
                <a:gdLst/>
                <a:ahLst/>
                <a:cxnLst/>
                <a:rect l="l" t="t" r="r" b="b"/>
                <a:pathLst>
                  <a:path w="3165577" h="1675610">
                    <a:moveTo>
                      <a:pt x="3041117" y="1675609"/>
                    </a:moveTo>
                    <a:lnTo>
                      <a:pt x="124460" y="1675609"/>
                    </a:lnTo>
                    <a:cubicBezTo>
                      <a:pt x="55880" y="1675609"/>
                      <a:pt x="0" y="1619729"/>
                      <a:pt x="0" y="1551149"/>
                    </a:cubicBezTo>
                    <a:lnTo>
                      <a:pt x="0" y="124460"/>
                    </a:lnTo>
                    <a:cubicBezTo>
                      <a:pt x="0" y="55880"/>
                      <a:pt x="55880" y="0"/>
                      <a:pt x="124460" y="0"/>
                    </a:cubicBezTo>
                    <a:lnTo>
                      <a:pt x="3041117" y="0"/>
                    </a:lnTo>
                    <a:cubicBezTo>
                      <a:pt x="3109696" y="0"/>
                      <a:pt x="3165577" y="55880"/>
                      <a:pt x="3165577" y="124460"/>
                    </a:cubicBezTo>
                    <a:lnTo>
                      <a:pt x="3165577" y="1551150"/>
                    </a:lnTo>
                    <a:cubicBezTo>
                      <a:pt x="3165577" y="1619729"/>
                      <a:pt x="3109696" y="1675610"/>
                      <a:pt x="3041117" y="1675610"/>
                    </a:cubicBezTo>
                    <a:close/>
                  </a:path>
                </a:pathLst>
              </a:custGeom>
              <a:solidFill>
                <a:srgbClr val="FFFFFF"/>
              </a:solidFill>
            </p:spPr>
            <p:txBody>
              <a:bodyPr/>
              <a:lstStyle/>
              <a:p>
                <a:endParaRPr lang="en-US"/>
              </a:p>
            </p:txBody>
          </p:sp>
        </p:grpSp>
        <p:grpSp>
          <p:nvGrpSpPr>
            <p:cNvPr id="5" name="Group 5"/>
            <p:cNvGrpSpPr/>
            <p:nvPr/>
          </p:nvGrpSpPr>
          <p:grpSpPr>
            <a:xfrm rot="-10800000">
              <a:off x="725092" y="290897"/>
              <a:ext cx="151474" cy="151474"/>
              <a:chOff x="0" y="0"/>
              <a:chExt cx="6350000" cy="6350000"/>
            </a:xfrm>
          </p:grpSpPr>
          <p:sp>
            <p:nvSpPr>
              <p:cNvPr id="6" name="Freeform 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DECED"/>
              </a:solidFill>
            </p:spPr>
            <p:txBody>
              <a:bodyPr/>
              <a:lstStyle/>
              <a:p>
                <a:endParaRPr lang="en-US"/>
              </a:p>
            </p:txBody>
          </p:sp>
        </p:grpSp>
        <p:grpSp>
          <p:nvGrpSpPr>
            <p:cNvPr id="7" name="Group 7"/>
            <p:cNvGrpSpPr/>
            <p:nvPr/>
          </p:nvGrpSpPr>
          <p:grpSpPr>
            <a:xfrm rot="-10800000">
              <a:off x="543743" y="290897"/>
              <a:ext cx="151474" cy="151474"/>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D558"/>
              </a:solidFill>
            </p:spPr>
            <p:txBody>
              <a:bodyPr/>
              <a:lstStyle/>
              <a:p>
                <a:endParaRPr lang="en-US"/>
              </a:p>
            </p:txBody>
          </p:sp>
        </p:grpSp>
        <p:grpSp>
          <p:nvGrpSpPr>
            <p:cNvPr id="9" name="Group 9"/>
            <p:cNvGrpSpPr/>
            <p:nvPr/>
          </p:nvGrpSpPr>
          <p:grpSpPr>
            <a:xfrm rot="-10800000">
              <a:off x="362394" y="290897"/>
              <a:ext cx="151474" cy="151474"/>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71717"/>
              </a:solidFill>
            </p:spPr>
            <p:txBody>
              <a:bodyPr/>
              <a:lstStyle/>
              <a:p>
                <a:endParaRPr lang="en-US"/>
              </a:p>
            </p:txBody>
          </p:sp>
        </p:grpSp>
        <p:sp>
          <p:nvSpPr>
            <p:cNvPr id="11" name="AutoShape 11"/>
            <p:cNvSpPr/>
            <p:nvPr/>
          </p:nvSpPr>
          <p:spPr>
            <a:xfrm>
              <a:off x="0" y="693589"/>
              <a:ext cx="6523957" cy="0"/>
            </a:xfrm>
            <a:prstGeom prst="line">
              <a:avLst/>
            </a:prstGeom>
            <a:ln w="6640" cap="rnd">
              <a:solidFill>
                <a:srgbClr val="000000"/>
              </a:solidFill>
              <a:prstDash val="solid"/>
              <a:headEnd type="none" w="sm" len="sm"/>
              <a:tailEnd type="none" w="sm" len="sm"/>
            </a:ln>
          </p:spPr>
          <p:txBody>
            <a:bodyPr/>
            <a:lstStyle/>
            <a:p>
              <a:endParaRPr lang="en-US"/>
            </a:p>
          </p:txBody>
        </p:sp>
        <p:sp>
          <p:nvSpPr>
            <p:cNvPr id="12" name="TextBox 12"/>
            <p:cNvSpPr txBox="1"/>
            <p:nvPr/>
          </p:nvSpPr>
          <p:spPr>
            <a:xfrm>
              <a:off x="720878" y="1176114"/>
              <a:ext cx="5082202" cy="1377555"/>
            </a:xfrm>
            <a:prstGeom prst="rect">
              <a:avLst/>
            </a:prstGeom>
          </p:spPr>
          <p:txBody>
            <a:bodyPr lIns="0" tIns="0" rIns="0" bIns="0" rtlCol="0" anchor="t">
              <a:spAutoFit/>
            </a:bodyPr>
            <a:lstStyle/>
            <a:p>
              <a:pPr algn="ctr">
                <a:lnSpc>
                  <a:spcPts val="4216"/>
                </a:lnSpc>
              </a:pPr>
              <a:r>
                <a:rPr lang="en-US" sz="3011">
                  <a:solidFill>
                    <a:srgbClr val="171717"/>
                  </a:solidFill>
                  <a:latin typeface="Barlow Medium"/>
                  <a:ea typeface="Barlow Medium"/>
                  <a:cs typeface="Barlow Medium"/>
                  <a:sym typeface="Barlow Medium"/>
                </a:rPr>
                <a:t>Receive feedback on accomplishments</a:t>
              </a:r>
            </a:p>
          </p:txBody>
        </p:sp>
      </p:grpSp>
      <p:sp>
        <p:nvSpPr>
          <p:cNvPr id="13" name="TextBox 13"/>
          <p:cNvSpPr txBox="1"/>
          <p:nvPr/>
        </p:nvSpPr>
        <p:spPr>
          <a:xfrm>
            <a:off x="7326914" y="1171575"/>
            <a:ext cx="8601978" cy="1058545"/>
          </a:xfrm>
          <a:prstGeom prst="rect">
            <a:avLst/>
          </a:prstGeom>
        </p:spPr>
        <p:txBody>
          <a:bodyPr lIns="0" tIns="0" rIns="0" bIns="0" rtlCol="0" anchor="t">
            <a:spAutoFit/>
          </a:bodyPr>
          <a:lstStyle/>
          <a:p>
            <a:pPr algn="ctr">
              <a:lnSpc>
                <a:spcPts val="7925"/>
              </a:lnSpc>
            </a:pPr>
            <a:r>
              <a:rPr lang="en-US" sz="7925">
                <a:solidFill>
                  <a:srgbClr val="171717"/>
                </a:solidFill>
                <a:latin typeface="Barlow Bold"/>
                <a:ea typeface="Barlow Bold"/>
                <a:cs typeface="Barlow Bold"/>
                <a:sym typeface="Barlow Bold"/>
              </a:rPr>
              <a:t>Effective Goals</a:t>
            </a:r>
          </a:p>
        </p:txBody>
      </p:sp>
      <p:sp>
        <p:nvSpPr>
          <p:cNvPr id="14" name="Freeform 14"/>
          <p:cNvSpPr/>
          <p:nvPr/>
        </p:nvSpPr>
        <p:spPr>
          <a:xfrm flipH="1">
            <a:off x="419576" y="140656"/>
            <a:ext cx="5021036" cy="10005687"/>
          </a:xfrm>
          <a:custGeom>
            <a:avLst/>
            <a:gdLst/>
            <a:ahLst/>
            <a:cxnLst/>
            <a:rect l="l" t="t" r="r" b="b"/>
            <a:pathLst>
              <a:path w="5021036" h="10005687">
                <a:moveTo>
                  <a:pt x="5021036" y="0"/>
                </a:moveTo>
                <a:lnTo>
                  <a:pt x="0" y="0"/>
                </a:lnTo>
                <a:lnTo>
                  <a:pt x="0" y="10005688"/>
                </a:lnTo>
                <a:lnTo>
                  <a:pt x="5021036" y="10005688"/>
                </a:lnTo>
                <a:lnTo>
                  <a:pt x="5021036"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15" name="Group 15"/>
          <p:cNvGrpSpPr/>
          <p:nvPr/>
        </p:nvGrpSpPr>
        <p:grpSpPr>
          <a:xfrm>
            <a:off x="12167471" y="3563457"/>
            <a:ext cx="4892968" cy="2589956"/>
            <a:chOff x="0" y="0"/>
            <a:chExt cx="6523957" cy="3453274"/>
          </a:xfrm>
        </p:grpSpPr>
        <p:grpSp>
          <p:nvGrpSpPr>
            <p:cNvPr id="16" name="Group 16"/>
            <p:cNvGrpSpPr/>
            <p:nvPr/>
          </p:nvGrpSpPr>
          <p:grpSpPr>
            <a:xfrm>
              <a:off x="0" y="0"/>
              <a:ext cx="6523957" cy="3453274"/>
              <a:chOff x="0" y="0"/>
              <a:chExt cx="3165576" cy="1675609"/>
            </a:xfrm>
          </p:grpSpPr>
          <p:sp>
            <p:nvSpPr>
              <p:cNvPr id="17" name="Freeform 17"/>
              <p:cNvSpPr/>
              <p:nvPr/>
            </p:nvSpPr>
            <p:spPr>
              <a:xfrm>
                <a:off x="0" y="0"/>
                <a:ext cx="3165577" cy="1675610"/>
              </a:xfrm>
              <a:custGeom>
                <a:avLst/>
                <a:gdLst/>
                <a:ahLst/>
                <a:cxnLst/>
                <a:rect l="l" t="t" r="r" b="b"/>
                <a:pathLst>
                  <a:path w="3165577" h="1675610">
                    <a:moveTo>
                      <a:pt x="3041117" y="1675609"/>
                    </a:moveTo>
                    <a:lnTo>
                      <a:pt x="124460" y="1675609"/>
                    </a:lnTo>
                    <a:cubicBezTo>
                      <a:pt x="55880" y="1675609"/>
                      <a:pt x="0" y="1619729"/>
                      <a:pt x="0" y="1551149"/>
                    </a:cubicBezTo>
                    <a:lnTo>
                      <a:pt x="0" y="124460"/>
                    </a:lnTo>
                    <a:cubicBezTo>
                      <a:pt x="0" y="55880"/>
                      <a:pt x="55880" y="0"/>
                      <a:pt x="124460" y="0"/>
                    </a:cubicBezTo>
                    <a:lnTo>
                      <a:pt x="3041117" y="0"/>
                    </a:lnTo>
                    <a:cubicBezTo>
                      <a:pt x="3109696" y="0"/>
                      <a:pt x="3165577" y="55880"/>
                      <a:pt x="3165577" y="124460"/>
                    </a:cubicBezTo>
                    <a:lnTo>
                      <a:pt x="3165577" y="1551150"/>
                    </a:lnTo>
                    <a:cubicBezTo>
                      <a:pt x="3165577" y="1619729"/>
                      <a:pt x="3109696" y="1675610"/>
                      <a:pt x="3041117" y="1675610"/>
                    </a:cubicBezTo>
                    <a:close/>
                  </a:path>
                </a:pathLst>
              </a:custGeom>
              <a:solidFill>
                <a:srgbClr val="FFFFFF"/>
              </a:solidFill>
            </p:spPr>
            <p:txBody>
              <a:bodyPr/>
              <a:lstStyle/>
              <a:p>
                <a:endParaRPr lang="en-US"/>
              </a:p>
            </p:txBody>
          </p:sp>
        </p:grpSp>
        <p:grpSp>
          <p:nvGrpSpPr>
            <p:cNvPr id="18" name="Group 18"/>
            <p:cNvGrpSpPr/>
            <p:nvPr/>
          </p:nvGrpSpPr>
          <p:grpSpPr>
            <a:xfrm rot="-10800000">
              <a:off x="725092" y="290897"/>
              <a:ext cx="151474" cy="151474"/>
              <a:chOff x="0" y="0"/>
              <a:chExt cx="6350000" cy="6350000"/>
            </a:xfrm>
          </p:grpSpPr>
          <p:sp>
            <p:nvSpPr>
              <p:cNvPr id="19" name="Freeform 1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DECED"/>
              </a:solidFill>
            </p:spPr>
            <p:txBody>
              <a:bodyPr/>
              <a:lstStyle/>
              <a:p>
                <a:endParaRPr lang="en-US"/>
              </a:p>
            </p:txBody>
          </p:sp>
        </p:grpSp>
        <p:grpSp>
          <p:nvGrpSpPr>
            <p:cNvPr id="20" name="Group 20"/>
            <p:cNvGrpSpPr/>
            <p:nvPr/>
          </p:nvGrpSpPr>
          <p:grpSpPr>
            <a:xfrm rot="-10800000">
              <a:off x="543743" y="290897"/>
              <a:ext cx="151474" cy="151474"/>
              <a:chOff x="0" y="0"/>
              <a:chExt cx="6350000" cy="6350000"/>
            </a:xfrm>
          </p:grpSpPr>
          <p:sp>
            <p:nvSpPr>
              <p:cNvPr id="21" name="Freeform 2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D558"/>
              </a:solidFill>
            </p:spPr>
            <p:txBody>
              <a:bodyPr/>
              <a:lstStyle/>
              <a:p>
                <a:endParaRPr lang="en-US"/>
              </a:p>
            </p:txBody>
          </p:sp>
        </p:grpSp>
        <p:grpSp>
          <p:nvGrpSpPr>
            <p:cNvPr id="22" name="Group 22"/>
            <p:cNvGrpSpPr/>
            <p:nvPr/>
          </p:nvGrpSpPr>
          <p:grpSpPr>
            <a:xfrm rot="-10800000">
              <a:off x="362394" y="290897"/>
              <a:ext cx="151474" cy="151474"/>
              <a:chOff x="0" y="0"/>
              <a:chExt cx="6350000" cy="6350000"/>
            </a:xfrm>
          </p:grpSpPr>
          <p:sp>
            <p:nvSpPr>
              <p:cNvPr id="23" name="Freeform 2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71717"/>
              </a:solidFill>
            </p:spPr>
            <p:txBody>
              <a:bodyPr/>
              <a:lstStyle/>
              <a:p>
                <a:endParaRPr lang="en-US"/>
              </a:p>
            </p:txBody>
          </p:sp>
        </p:grpSp>
        <p:sp>
          <p:nvSpPr>
            <p:cNvPr id="24" name="AutoShape 24"/>
            <p:cNvSpPr/>
            <p:nvPr/>
          </p:nvSpPr>
          <p:spPr>
            <a:xfrm>
              <a:off x="0" y="693589"/>
              <a:ext cx="6523957" cy="0"/>
            </a:xfrm>
            <a:prstGeom prst="line">
              <a:avLst/>
            </a:prstGeom>
            <a:ln w="6640" cap="rnd">
              <a:solidFill>
                <a:srgbClr val="000000"/>
              </a:solidFill>
              <a:prstDash val="solid"/>
              <a:headEnd type="none" w="sm" len="sm"/>
              <a:tailEnd type="none" w="sm" len="sm"/>
            </a:ln>
          </p:spPr>
          <p:txBody>
            <a:bodyPr/>
            <a:lstStyle/>
            <a:p>
              <a:endParaRPr lang="en-US"/>
            </a:p>
          </p:txBody>
        </p:sp>
        <p:sp>
          <p:nvSpPr>
            <p:cNvPr id="25" name="TextBox 25"/>
            <p:cNvSpPr txBox="1"/>
            <p:nvPr/>
          </p:nvSpPr>
          <p:spPr>
            <a:xfrm>
              <a:off x="720878" y="1176114"/>
              <a:ext cx="5082202" cy="1377555"/>
            </a:xfrm>
            <a:prstGeom prst="rect">
              <a:avLst/>
            </a:prstGeom>
          </p:spPr>
          <p:txBody>
            <a:bodyPr lIns="0" tIns="0" rIns="0" bIns="0" rtlCol="0" anchor="t">
              <a:spAutoFit/>
            </a:bodyPr>
            <a:lstStyle/>
            <a:p>
              <a:pPr algn="ctr">
                <a:lnSpc>
                  <a:spcPts val="4216"/>
                </a:lnSpc>
              </a:pPr>
              <a:r>
                <a:rPr lang="en-US" sz="3011">
                  <a:solidFill>
                    <a:srgbClr val="171717"/>
                  </a:solidFill>
                  <a:latin typeface="Barlow Medium"/>
                  <a:ea typeface="Barlow Medium"/>
                  <a:cs typeface="Barlow Medium"/>
                  <a:sym typeface="Barlow Medium"/>
                </a:rPr>
                <a:t>Employee has the ability to perform</a:t>
              </a:r>
            </a:p>
          </p:txBody>
        </p:sp>
      </p:grpSp>
      <p:grpSp>
        <p:nvGrpSpPr>
          <p:cNvPr id="26" name="Group 26"/>
          <p:cNvGrpSpPr/>
          <p:nvPr/>
        </p:nvGrpSpPr>
        <p:grpSpPr>
          <a:xfrm>
            <a:off x="9181419" y="6478793"/>
            <a:ext cx="4892968" cy="2589956"/>
            <a:chOff x="0" y="0"/>
            <a:chExt cx="6523957" cy="3453274"/>
          </a:xfrm>
        </p:grpSpPr>
        <p:grpSp>
          <p:nvGrpSpPr>
            <p:cNvPr id="27" name="Group 27"/>
            <p:cNvGrpSpPr/>
            <p:nvPr/>
          </p:nvGrpSpPr>
          <p:grpSpPr>
            <a:xfrm>
              <a:off x="0" y="0"/>
              <a:ext cx="6523957" cy="3453274"/>
              <a:chOff x="0" y="0"/>
              <a:chExt cx="3165576" cy="1675609"/>
            </a:xfrm>
          </p:grpSpPr>
          <p:sp>
            <p:nvSpPr>
              <p:cNvPr id="28" name="Freeform 28"/>
              <p:cNvSpPr/>
              <p:nvPr/>
            </p:nvSpPr>
            <p:spPr>
              <a:xfrm>
                <a:off x="0" y="0"/>
                <a:ext cx="3165577" cy="1675610"/>
              </a:xfrm>
              <a:custGeom>
                <a:avLst/>
                <a:gdLst/>
                <a:ahLst/>
                <a:cxnLst/>
                <a:rect l="l" t="t" r="r" b="b"/>
                <a:pathLst>
                  <a:path w="3165577" h="1675610">
                    <a:moveTo>
                      <a:pt x="3041117" y="1675609"/>
                    </a:moveTo>
                    <a:lnTo>
                      <a:pt x="124460" y="1675609"/>
                    </a:lnTo>
                    <a:cubicBezTo>
                      <a:pt x="55880" y="1675609"/>
                      <a:pt x="0" y="1619729"/>
                      <a:pt x="0" y="1551149"/>
                    </a:cubicBezTo>
                    <a:lnTo>
                      <a:pt x="0" y="124460"/>
                    </a:lnTo>
                    <a:cubicBezTo>
                      <a:pt x="0" y="55880"/>
                      <a:pt x="55880" y="0"/>
                      <a:pt x="124460" y="0"/>
                    </a:cubicBezTo>
                    <a:lnTo>
                      <a:pt x="3041117" y="0"/>
                    </a:lnTo>
                    <a:cubicBezTo>
                      <a:pt x="3109696" y="0"/>
                      <a:pt x="3165577" y="55880"/>
                      <a:pt x="3165577" y="124460"/>
                    </a:cubicBezTo>
                    <a:lnTo>
                      <a:pt x="3165577" y="1551150"/>
                    </a:lnTo>
                    <a:cubicBezTo>
                      <a:pt x="3165577" y="1619729"/>
                      <a:pt x="3109696" y="1675610"/>
                      <a:pt x="3041117" y="1675610"/>
                    </a:cubicBezTo>
                    <a:close/>
                  </a:path>
                </a:pathLst>
              </a:custGeom>
              <a:solidFill>
                <a:srgbClr val="FFFFFF"/>
              </a:solidFill>
            </p:spPr>
            <p:txBody>
              <a:bodyPr/>
              <a:lstStyle/>
              <a:p>
                <a:endParaRPr lang="en-US"/>
              </a:p>
            </p:txBody>
          </p:sp>
        </p:grpSp>
        <p:grpSp>
          <p:nvGrpSpPr>
            <p:cNvPr id="29" name="Group 29"/>
            <p:cNvGrpSpPr/>
            <p:nvPr/>
          </p:nvGrpSpPr>
          <p:grpSpPr>
            <a:xfrm rot="-10800000">
              <a:off x="725092" y="290897"/>
              <a:ext cx="151474" cy="151474"/>
              <a:chOff x="0" y="0"/>
              <a:chExt cx="6350000" cy="6350000"/>
            </a:xfrm>
          </p:grpSpPr>
          <p:sp>
            <p:nvSpPr>
              <p:cNvPr id="30" name="Freeform 3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DECED"/>
              </a:solidFill>
            </p:spPr>
            <p:txBody>
              <a:bodyPr/>
              <a:lstStyle/>
              <a:p>
                <a:endParaRPr lang="en-US"/>
              </a:p>
            </p:txBody>
          </p:sp>
        </p:grpSp>
        <p:grpSp>
          <p:nvGrpSpPr>
            <p:cNvPr id="31" name="Group 31"/>
            <p:cNvGrpSpPr/>
            <p:nvPr/>
          </p:nvGrpSpPr>
          <p:grpSpPr>
            <a:xfrm rot="-10800000">
              <a:off x="543743" y="290897"/>
              <a:ext cx="151474" cy="151474"/>
              <a:chOff x="0" y="0"/>
              <a:chExt cx="6350000" cy="6350000"/>
            </a:xfrm>
          </p:grpSpPr>
          <p:sp>
            <p:nvSpPr>
              <p:cNvPr id="32" name="Freeform 3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D558"/>
              </a:solidFill>
            </p:spPr>
            <p:txBody>
              <a:bodyPr/>
              <a:lstStyle/>
              <a:p>
                <a:endParaRPr lang="en-US"/>
              </a:p>
            </p:txBody>
          </p:sp>
        </p:grpSp>
        <p:grpSp>
          <p:nvGrpSpPr>
            <p:cNvPr id="33" name="Group 33"/>
            <p:cNvGrpSpPr/>
            <p:nvPr/>
          </p:nvGrpSpPr>
          <p:grpSpPr>
            <a:xfrm rot="-10800000">
              <a:off x="362394" y="290897"/>
              <a:ext cx="151474" cy="151474"/>
              <a:chOff x="0" y="0"/>
              <a:chExt cx="6350000" cy="6350000"/>
            </a:xfrm>
          </p:grpSpPr>
          <p:sp>
            <p:nvSpPr>
              <p:cNvPr id="34" name="Freeform 3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71717"/>
              </a:solidFill>
            </p:spPr>
            <p:txBody>
              <a:bodyPr/>
              <a:lstStyle/>
              <a:p>
                <a:endParaRPr lang="en-US"/>
              </a:p>
            </p:txBody>
          </p:sp>
        </p:grpSp>
        <p:sp>
          <p:nvSpPr>
            <p:cNvPr id="35" name="AutoShape 35"/>
            <p:cNvSpPr/>
            <p:nvPr/>
          </p:nvSpPr>
          <p:spPr>
            <a:xfrm>
              <a:off x="0" y="693589"/>
              <a:ext cx="6523957" cy="0"/>
            </a:xfrm>
            <a:prstGeom prst="line">
              <a:avLst/>
            </a:prstGeom>
            <a:ln w="6640" cap="rnd">
              <a:solidFill>
                <a:srgbClr val="000000"/>
              </a:solidFill>
              <a:prstDash val="solid"/>
              <a:headEnd type="none" w="sm" len="sm"/>
              <a:tailEnd type="none" w="sm" len="sm"/>
            </a:ln>
          </p:spPr>
          <p:txBody>
            <a:bodyPr/>
            <a:lstStyle/>
            <a:p>
              <a:endParaRPr lang="en-US"/>
            </a:p>
          </p:txBody>
        </p:sp>
        <p:sp>
          <p:nvSpPr>
            <p:cNvPr id="36" name="TextBox 36"/>
            <p:cNvSpPr txBox="1"/>
            <p:nvPr/>
          </p:nvSpPr>
          <p:spPr>
            <a:xfrm>
              <a:off x="720878" y="1176114"/>
              <a:ext cx="5082202" cy="1377555"/>
            </a:xfrm>
            <a:prstGeom prst="rect">
              <a:avLst/>
            </a:prstGeom>
          </p:spPr>
          <p:txBody>
            <a:bodyPr lIns="0" tIns="0" rIns="0" bIns="0" rtlCol="0" anchor="t">
              <a:spAutoFit/>
            </a:bodyPr>
            <a:lstStyle/>
            <a:p>
              <a:pPr algn="ctr">
                <a:lnSpc>
                  <a:spcPts val="4216"/>
                </a:lnSpc>
              </a:pPr>
              <a:r>
                <a:rPr lang="en-US" sz="3011">
                  <a:solidFill>
                    <a:srgbClr val="171717"/>
                  </a:solidFill>
                  <a:latin typeface="Barlow Medium"/>
                  <a:ea typeface="Barlow Medium"/>
                  <a:cs typeface="Barlow Medium"/>
                  <a:sym typeface="Barlow Medium"/>
                </a:rPr>
                <a:t>Employee is committed to goals</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5B6EEF"/>
        </a:solidFill>
        <a:effectLst/>
      </p:bgPr>
    </p:bg>
    <p:spTree>
      <p:nvGrpSpPr>
        <p:cNvPr id="1" name=""/>
        <p:cNvGrpSpPr/>
        <p:nvPr/>
      </p:nvGrpSpPr>
      <p:grpSpPr>
        <a:xfrm>
          <a:off x="0" y="0"/>
          <a:ext cx="0" cy="0"/>
          <a:chOff x="0" y="0"/>
          <a:chExt cx="0" cy="0"/>
        </a:xfrm>
      </p:grpSpPr>
      <p:grpSp>
        <p:nvGrpSpPr>
          <p:cNvPr id="2" name="Group 2"/>
          <p:cNvGrpSpPr/>
          <p:nvPr/>
        </p:nvGrpSpPr>
        <p:grpSpPr>
          <a:xfrm>
            <a:off x="696078" y="1260921"/>
            <a:ext cx="12883648" cy="7461813"/>
            <a:chOff x="0" y="0"/>
            <a:chExt cx="5246934" cy="3038863"/>
          </a:xfrm>
        </p:grpSpPr>
        <p:sp>
          <p:nvSpPr>
            <p:cNvPr id="3" name="Freeform 3"/>
            <p:cNvSpPr/>
            <p:nvPr/>
          </p:nvSpPr>
          <p:spPr>
            <a:xfrm>
              <a:off x="0" y="0"/>
              <a:ext cx="5246934" cy="3038863"/>
            </a:xfrm>
            <a:custGeom>
              <a:avLst/>
              <a:gdLst/>
              <a:ahLst/>
              <a:cxnLst/>
              <a:rect l="l" t="t" r="r" b="b"/>
              <a:pathLst>
                <a:path w="5246934" h="3038863">
                  <a:moveTo>
                    <a:pt x="5122474" y="3038863"/>
                  </a:moveTo>
                  <a:lnTo>
                    <a:pt x="124460" y="3038863"/>
                  </a:lnTo>
                  <a:cubicBezTo>
                    <a:pt x="55880" y="3038863"/>
                    <a:pt x="0" y="2982983"/>
                    <a:pt x="0" y="2914403"/>
                  </a:cubicBezTo>
                  <a:lnTo>
                    <a:pt x="0" y="124460"/>
                  </a:lnTo>
                  <a:cubicBezTo>
                    <a:pt x="0" y="55880"/>
                    <a:pt x="55880" y="0"/>
                    <a:pt x="124460" y="0"/>
                  </a:cubicBezTo>
                  <a:lnTo>
                    <a:pt x="5122474" y="0"/>
                  </a:lnTo>
                  <a:cubicBezTo>
                    <a:pt x="5191054" y="0"/>
                    <a:pt x="5246934" y="55880"/>
                    <a:pt x="5246934" y="124460"/>
                  </a:cubicBezTo>
                  <a:lnTo>
                    <a:pt x="5246934" y="2914403"/>
                  </a:lnTo>
                  <a:cubicBezTo>
                    <a:pt x="5246934" y="2982983"/>
                    <a:pt x="5191054" y="3038863"/>
                    <a:pt x="5122474" y="3038863"/>
                  </a:cubicBezTo>
                  <a:close/>
                </a:path>
              </a:pathLst>
            </a:custGeom>
            <a:solidFill>
              <a:srgbClr val="FFFFFF"/>
            </a:solidFill>
          </p:spPr>
          <p:txBody>
            <a:bodyPr/>
            <a:lstStyle/>
            <a:p>
              <a:endParaRPr lang="en-US"/>
            </a:p>
          </p:txBody>
        </p:sp>
      </p:grpSp>
      <p:sp>
        <p:nvSpPr>
          <p:cNvPr id="4" name="Freeform 4"/>
          <p:cNvSpPr/>
          <p:nvPr/>
        </p:nvSpPr>
        <p:spPr>
          <a:xfrm>
            <a:off x="14297362" y="1682488"/>
            <a:ext cx="3652036" cy="13042986"/>
          </a:xfrm>
          <a:custGeom>
            <a:avLst/>
            <a:gdLst/>
            <a:ahLst/>
            <a:cxnLst/>
            <a:rect l="l" t="t" r="r" b="b"/>
            <a:pathLst>
              <a:path w="3652036" h="13042986">
                <a:moveTo>
                  <a:pt x="0" y="0"/>
                </a:moveTo>
                <a:lnTo>
                  <a:pt x="3652037" y="0"/>
                </a:lnTo>
                <a:lnTo>
                  <a:pt x="3652037" y="13042986"/>
                </a:lnTo>
                <a:lnTo>
                  <a:pt x="0" y="1304298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TextBox 5"/>
          <p:cNvSpPr txBox="1"/>
          <p:nvPr/>
        </p:nvSpPr>
        <p:spPr>
          <a:xfrm>
            <a:off x="1853991" y="2546893"/>
            <a:ext cx="6535932" cy="2144551"/>
          </a:xfrm>
          <a:prstGeom prst="rect">
            <a:avLst/>
          </a:prstGeom>
        </p:spPr>
        <p:txBody>
          <a:bodyPr lIns="0" tIns="0" rIns="0" bIns="0" rtlCol="0" anchor="t">
            <a:spAutoFit/>
          </a:bodyPr>
          <a:lstStyle/>
          <a:p>
            <a:pPr algn="l">
              <a:lnSpc>
                <a:spcPts val="8247"/>
              </a:lnSpc>
            </a:pPr>
            <a:r>
              <a:rPr lang="en-US" sz="8247">
                <a:solidFill>
                  <a:srgbClr val="171717"/>
                </a:solidFill>
                <a:latin typeface="Barlow Bold"/>
                <a:ea typeface="Barlow Bold"/>
                <a:cs typeface="Barlow Bold"/>
                <a:sym typeface="Barlow Bold"/>
              </a:rPr>
              <a:t>Poorly Derived Goals</a:t>
            </a:r>
          </a:p>
        </p:txBody>
      </p:sp>
      <p:sp>
        <p:nvSpPr>
          <p:cNvPr id="6" name="TextBox 6"/>
          <p:cNvSpPr txBox="1"/>
          <p:nvPr/>
        </p:nvSpPr>
        <p:spPr>
          <a:xfrm>
            <a:off x="1853991" y="4925152"/>
            <a:ext cx="7290009" cy="2472055"/>
          </a:xfrm>
          <a:prstGeom prst="rect">
            <a:avLst/>
          </a:prstGeom>
        </p:spPr>
        <p:txBody>
          <a:bodyPr lIns="0" tIns="0" rIns="0" bIns="0" rtlCol="0" anchor="t">
            <a:spAutoFit/>
          </a:bodyPr>
          <a:lstStyle/>
          <a:p>
            <a:pPr marL="604519" lvl="1" indent="-302260" algn="l">
              <a:lnSpc>
                <a:spcPts val="3919"/>
              </a:lnSpc>
              <a:buFont typeface="Arial"/>
              <a:buChar char="•"/>
            </a:pPr>
            <a:r>
              <a:rPr lang="en-US" sz="2799">
                <a:solidFill>
                  <a:srgbClr val="171717"/>
                </a:solidFill>
                <a:latin typeface="Barlow Medium"/>
                <a:ea typeface="Barlow Medium"/>
                <a:cs typeface="Barlow Medium"/>
                <a:sym typeface="Barlow Medium"/>
              </a:rPr>
              <a:t>Hamper learning</a:t>
            </a:r>
          </a:p>
          <a:p>
            <a:pPr marL="604519" lvl="1" indent="-302260" algn="l">
              <a:lnSpc>
                <a:spcPts val="3919"/>
              </a:lnSpc>
              <a:buFont typeface="Arial"/>
              <a:buChar char="•"/>
            </a:pPr>
            <a:r>
              <a:rPr lang="en-US" sz="2799">
                <a:solidFill>
                  <a:srgbClr val="171717"/>
                </a:solidFill>
                <a:latin typeface="Barlow Medium"/>
                <a:ea typeface="Barlow Medium"/>
                <a:cs typeface="Barlow Medium"/>
                <a:sym typeface="Barlow Medium"/>
              </a:rPr>
              <a:t>Prevent adaptability</a:t>
            </a:r>
          </a:p>
          <a:p>
            <a:pPr marL="604519" lvl="1" indent="-302260" algn="l">
              <a:lnSpc>
                <a:spcPts val="3919"/>
              </a:lnSpc>
              <a:buFont typeface="Arial"/>
              <a:buChar char="•"/>
            </a:pPr>
            <a:r>
              <a:rPr lang="en-US" sz="2799">
                <a:solidFill>
                  <a:srgbClr val="171717"/>
                </a:solidFill>
                <a:latin typeface="Barlow Medium"/>
                <a:ea typeface="Barlow Medium"/>
                <a:cs typeface="Barlow Medium"/>
                <a:sym typeface="Barlow Medium"/>
              </a:rPr>
              <a:t>Single-minded pursuit of goals at expense of other activities</a:t>
            </a:r>
          </a:p>
          <a:p>
            <a:pPr marL="604519" lvl="1" indent="-302260" algn="l">
              <a:lnSpc>
                <a:spcPts val="3919"/>
              </a:lnSpc>
              <a:buFont typeface="Arial"/>
              <a:buChar char="•"/>
            </a:pPr>
            <a:r>
              <a:rPr lang="en-US" sz="2799">
                <a:solidFill>
                  <a:srgbClr val="171717"/>
                </a:solidFill>
                <a:latin typeface="Barlow Medium"/>
                <a:ea typeface="Barlow Medium"/>
                <a:cs typeface="Barlow Medium"/>
                <a:sym typeface="Barlow Medium"/>
              </a:rPr>
              <a:t>Encourage unethical behavior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814B"/>
        </a:solidFill>
        <a:effectLst/>
      </p:bgPr>
    </p:bg>
    <p:spTree>
      <p:nvGrpSpPr>
        <p:cNvPr id="1" name=""/>
        <p:cNvGrpSpPr/>
        <p:nvPr/>
      </p:nvGrpSpPr>
      <p:grpSpPr>
        <a:xfrm>
          <a:off x="0" y="0"/>
          <a:ext cx="0" cy="0"/>
          <a:chOff x="0" y="0"/>
          <a:chExt cx="0" cy="0"/>
        </a:xfrm>
      </p:grpSpPr>
      <p:grpSp>
        <p:nvGrpSpPr>
          <p:cNvPr id="2" name="Group 2"/>
          <p:cNvGrpSpPr/>
          <p:nvPr/>
        </p:nvGrpSpPr>
        <p:grpSpPr>
          <a:xfrm>
            <a:off x="651750" y="651750"/>
            <a:ext cx="16984499" cy="8983499"/>
            <a:chOff x="0" y="0"/>
            <a:chExt cx="22645999" cy="11977999"/>
          </a:xfrm>
        </p:grpSpPr>
        <p:grpSp>
          <p:nvGrpSpPr>
            <p:cNvPr id="3" name="Group 3"/>
            <p:cNvGrpSpPr/>
            <p:nvPr/>
          </p:nvGrpSpPr>
          <p:grpSpPr>
            <a:xfrm>
              <a:off x="0" y="0"/>
              <a:ext cx="22645999" cy="11977999"/>
              <a:chOff x="0" y="0"/>
              <a:chExt cx="5745374" cy="3038863"/>
            </a:xfrm>
          </p:grpSpPr>
          <p:sp>
            <p:nvSpPr>
              <p:cNvPr id="4" name="Freeform 4"/>
              <p:cNvSpPr/>
              <p:nvPr/>
            </p:nvSpPr>
            <p:spPr>
              <a:xfrm>
                <a:off x="0" y="0"/>
                <a:ext cx="5745374" cy="3038863"/>
              </a:xfrm>
              <a:custGeom>
                <a:avLst/>
                <a:gdLst/>
                <a:ahLst/>
                <a:cxnLst/>
                <a:rect l="l" t="t" r="r" b="b"/>
                <a:pathLst>
                  <a:path w="5745374" h="3038863">
                    <a:moveTo>
                      <a:pt x="5620914" y="3038863"/>
                    </a:moveTo>
                    <a:lnTo>
                      <a:pt x="124460" y="3038863"/>
                    </a:lnTo>
                    <a:cubicBezTo>
                      <a:pt x="55880" y="3038863"/>
                      <a:pt x="0" y="2982983"/>
                      <a:pt x="0" y="2914403"/>
                    </a:cubicBezTo>
                    <a:lnTo>
                      <a:pt x="0" y="124460"/>
                    </a:lnTo>
                    <a:cubicBezTo>
                      <a:pt x="0" y="55880"/>
                      <a:pt x="55880" y="0"/>
                      <a:pt x="124460" y="0"/>
                    </a:cubicBezTo>
                    <a:lnTo>
                      <a:pt x="5620914" y="0"/>
                    </a:lnTo>
                    <a:cubicBezTo>
                      <a:pt x="5689494" y="0"/>
                      <a:pt x="5745374" y="55880"/>
                      <a:pt x="5745374" y="124460"/>
                    </a:cubicBezTo>
                    <a:lnTo>
                      <a:pt x="5745374" y="2914403"/>
                    </a:lnTo>
                    <a:cubicBezTo>
                      <a:pt x="5745374" y="2982983"/>
                      <a:pt x="5689494" y="3038863"/>
                      <a:pt x="5620914" y="3038863"/>
                    </a:cubicBezTo>
                    <a:close/>
                  </a:path>
                </a:pathLst>
              </a:custGeom>
              <a:solidFill>
                <a:srgbClr val="FFFFFF"/>
              </a:solidFill>
            </p:spPr>
            <p:txBody>
              <a:bodyPr/>
              <a:lstStyle/>
              <a:p>
                <a:endParaRPr lang="en-US"/>
              </a:p>
            </p:txBody>
          </p:sp>
        </p:grpSp>
        <p:sp>
          <p:nvSpPr>
            <p:cNvPr id="5" name="AutoShape 5"/>
            <p:cNvSpPr/>
            <p:nvPr/>
          </p:nvSpPr>
          <p:spPr>
            <a:xfrm>
              <a:off x="0" y="1266422"/>
              <a:ext cx="22645999" cy="0"/>
            </a:xfrm>
            <a:prstGeom prst="line">
              <a:avLst/>
            </a:prstGeom>
            <a:ln w="12700" cap="rnd">
              <a:solidFill>
                <a:srgbClr val="000000"/>
              </a:solidFill>
              <a:prstDash val="solid"/>
              <a:headEnd type="none" w="sm" len="sm"/>
              <a:tailEnd type="none" w="sm" len="sm"/>
            </a:ln>
          </p:spPr>
          <p:txBody>
            <a:bodyPr/>
            <a:lstStyle/>
            <a:p>
              <a:endParaRPr lang="en-US"/>
            </a:p>
          </p:txBody>
        </p:sp>
        <p:grpSp>
          <p:nvGrpSpPr>
            <p:cNvPr id="6" name="Group 6"/>
            <p:cNvGrpSpPr/>
            <p:nvPr/>
          </p:nvGrpSpPr>
          <p:grpSpPr>
            <a:xfrm rot="-10800000">
              <a:off x="1386781" y="502600"/>
              <a:ext cx="289704" cy="289704"/>
              <a:chOff x="0" y="0"/>
              <a:chExt cx="6350000" cy="6350000"/>
            </a:xfrm>
          </p:grpSpPr>
          <p:sp>
            <p:nvSpPr>
              <p:cNvPr id="7" name="Freeform 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DECED"/>
              </a:solidFill>
            </p:spPr>
            <p:txBody>
              <a:bodyPr/>
              <a:lstStyle/>
              <a:p>
                <a:endParaRPr lang="en-US"/>
              </a:p>
            </p:txBody>
          </p:sp>
        </p:grpSp>
        <p:grpSp>
          <p:nvGrpSpPr>
            <p:cNvPr id="8" name="Group 8"/>
            <p:cNvGrpSpPr/>
            <p:nvPr/>
          </p:nvGrpSpPr>
          <p:grpSpPr>
            <a:xfrm rot="-10800000">
              <a:off x="1039940" y="502600"/>
              <a:ext cx="289704" cy="289704"/>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814B"/>
              </a:solidFill>
            </p:spPr>
            <p:txBody>
              <a:bodyPr/>
              <a:lstStyle/>
              <a:p>
                <a:endParaRPr lang="en-US"/>
              </a:p>
            </p:txBody>
          </p:sp>
        </p:grpSp>
        <p:grpSp>
          <p:nvGrpSpPr>
            <p:cNvPr id="10" name="Group 10"/>
            <p:cNvGrpSpPr/>
            <p:nvPr/>
          </p:nvGrpSpPr>
          <p:grpSpPr>
            <a:xfrm rot="-10800000">
              <a:off x="693100" y="502600"/>
              <a:ext cx="289704" cy="289704"/>
              <a:chOff x="0" y="0"/>
              <a:chExt cx="6350000" cy="6350000"/>
            </a:xfrm>
          </p:grpSpPr>
          <p:sp>
            <p:nvSpPr>
              <p:cNvPr id="11" name="Freeform 1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71717"/>
              </a:solidFill>
            </p:spPr>
            <p:txBody>
              <a:bodyPr/>
              <a:lstStyle/>
              <a:p>
                <a:endParaRPr lang="en-US"/>
              </a:p>
            </p:txBody>
          </p:sp>
        </p:grpSp>
      </p:grpSp>
      <p:grpSp>
        <p:nvGrpSpPr>
          <p:cNvPr id="12" name="Group 12"/>
          <p:cNvGrpSpPr/>
          <p:nvPr/>
        </p:nvGrpSpPr>
        <p:grpSpPr>
          <a:xfrm>
            <a:off x="3388407" y="3298888"/>
            <a:ext cx="4324157" cy="1051913"/>
            <a:chOff x="0" y="0"/>
            <a:chExt cx="5765543" cy="1402551"/>
          </a:xfrm>
        </p:grpSpPr>
        <p:grpSp>
          <p:nvGrpSpPr>
            <p:cNvPr id="13" name="Group 13"/>
            <p:cNvGrpSpPr/>
            <p:nvPr/>
          </p:nvGrpSpPr>
          <p:grpSpPr>
            <a:xfrm>
              <a:off x="0" y="0"/>
              <a:ext cx="5765543" cy="1402551"/>
              <a:chOff x="0" y="0"/>
              <a:chExt cx="4547194" cy="1106170"/>
            </a:xfrm>
          </p:grpSpPr>
          <p:sp>
            <p:nvSpPr>
              <p:cNvPr id="14" name="Freeform 14"/>
              <p:cNvSpPr/>
              <p:nvPr/>
            </p:nvSpPr>
            <p:spPr>
              <a:xfrm>
                <a:off x="0" y="0"/>
                <a:ext cx="4548464" cy="1106170"/>
              </a:xfrm>
              <a:custGeom>
                <a:avLst/>
                <a:gdLst/>
                <a:ahLst/>
                <a:cxnLst/>
                <a:rect l="l" t="t" r="r" b="b"/>
                <a:pathLst>
                  <a:path w="4548464" h="1106170">
                    <a:moveTo>
                      <a:pt x="3994744" y="1106170"/>
                    </a:moveTo>
                    <a:lnTo>
                      <a:pt x="553720" y="1106170"/>
                    </a:lnTo>
                    <a:cubicBezTo>
                      <a:pt x="247650" y="1106170"/>
                      <a:pt x="0" y="858520"/>
                      <a:pt x="0" y="553720"/>
                    </a:cubicBezTo>
                    <a:cubicBezTo>
                      <a:pt x="0" y="247650"/>
                      <a:pt x="247650" y="0"/>
                      <a:pt x="553720" y="0"/>
                    </a:cubicBezTo>
                    <a:lnTo>
                      <a:pt x="3994744" y="0"/>
                    </a:lnTo>
                    <a:cubicBezTo>
                      <a:pt x="4300814" y="0"/>
                      <a:pt x="4548464" y="247650"/>
                      <a:pt x="4548464" y="553720"/>
                    </a:cubicBezTo>
                    <a:cubicBezTo>
                      <a:pt x="4547194" y="858520"/>
                      <a:pt x="4299544" y="1106170"/>
                      <a:pt x="3994744" y="1106170"/>
                    </a:cubicBezTo>
                    <a:close/>
                  </a:path>
                </a:pathLst>
              </a:custGeom>
              <a:solidFill>
                <a:srgbClr val="EDECED"/>
              </a:solidFill>
            </p:spPr>
            <p:txBody>
              <a:bodyPr/>
              <a:lstStyle/>
              <a:p>
                <a:endParaRPr lang="en-US"/>
              </a:p>
            </p:txBody>
          </p:sp>
        </p:grpSp>
        <p:sp>
          <p:nvSpPr>
            <p:cNvPr id="15" name="TextBox 15"/>
            <p:cNvSpPr txBox="1"/>
            <p:nvPr/>
          </p:nvSpPr>
          <p:spPr>
            <a:xfrm>
              <a:off x="573130" y="434575"/>
              <a:ext cx="4619284" cy="571500"/>
            </a:xfrm>
            <a:prstGeom prst="rect">
              <a:avLst/>
            </a:prstGeom>
          </p:spPr>
          <p:txBody>
            <a:bodyPr lIns="0" tIns="0" rIns="0" bIns="0" rtlCol="0" anchor="t">
              <a:spAutoFit/>
            </a:bodyPr>
            <a:lstStyle/>
            <a:p>
              <a:pPr algn="l">
                <a:lnSpc>
                  <a:spcPts val="3000"/>
                </a:lnSpc>
              </a:pPr>
              <a:r>
                <a:rPr lang="en-US" sz="3000">
                  <a:solidFill>
                    <a:srgbClr val="171717"/>
                  </a:solidFill>
                  <a:latin typeface="Barlow Medium"/>
                  <a:ea typeface="Barlow Medium"/>
                  <a:cs typeface="Barlow Medium"/>
                  <a:sym typeface="Barlow Medium"/>
                </a:rPr>
                <a:t>Clarity</a:t>
              </a:r>
            </a:p>
          </p:txBody>
        </p:sp>
      </p:grpSp>
      <p:sp>
        <p:nvSpPr>
          <p:cNvPr id="16" name="TextBox 16"/>
          <p:cNvSpPr txBox="1"/>
          <p:nvPr/>
        </p:nvSpPr>
        <p:spPr>
          <a:xfrm>
            <a:off x="1656090" y="1880686"/>
            <a:ext cx="11447095" cy="1058545"/>
          </a:xfrm>
          <a:prstGeom prst="rect">
            <a:avLst/>
          </a:prstGeom>
        </p:spPr>
        <p:txBody>
          <a:bodyPr lIns="0" tIns="0" rIns="0" bIns="0" rtlCol="0" anchor="t">
            <a:spAutoFit/>
          </a:bodyPr>
          <a:lstStyle/>
          <a:p>
            <a:pPr algn="l">
              <a:lnSpc>
                <a:spcPts val="7925"/>
              </a:lnSpc>
            </a:pPr>
            <a:r>
              <a:rPr lang="en-US" sz="7925">
                <a:solidFill>
                  <a:srgbClr val="171717"/>
                </a:solidFill>
                <a:latin typeface="Barlow Bold"/>
                <a:ea typeface="Barlow Bold"/>
                <a:cs typeface="Barlow Bold"/>
                <a:sym typeface="Barlow Bold"/>
              </a:rPr>
              <a:t>5 Goal Setting Principles</a:t>
            </a:r>
          </a:p>
        </p:txBody>
      </p:sp>
      <p:sp>
        <p:nvSpPr>
          <p:cNvPr id="17" name="Freeform 17"/>
          <p:cNvSpPr/>
          <p:nvPr/>
        </p:nvSpPr>
        <p:spPr>
          <a:xfrm>
            <a:off x="10386151" y="2024216"/>
            <a:ext cx="7616784" cy="8262784"/>
          </a:xfrm>
          <a:custGeom>
            <a:avLst/>
            <a:gdLst/>
            <a:ahLst/>
            <a:cxnLst/>
            <a:rect l="l" t="t" r="r" b="b"/>
            <a:pathLst>
              <a:path w="7616784" h="8262784">
                <a:moveTo>
                  <a:pt x="0" y="0"/>
                </a:moveTo>
                <a:lnTo>
                  <a:pt x="7616784" y="0"/>
                </a:lnTo>
                <a:lnTo>
                  <a:pt x="7616784" y="8262784"/>
                </a:lnTo>
                <a:lnTo>
                  <a:pt x="0" y="82627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18" name="Group 18"/>
          <p:cNvGrpSpPr/>
          <p:nvPr/>
        </p:nvGrpSpPr>
        <p:grpSpPr>
          <a:xfrm>
            <a:off x="3388407" y="4525762"/>
            <a:ext cx="4324157" cy="1051913"/>
            <a:chOff x="0" y="0"/>
            <a:chExt cx="5765543" cy="1402551"/>
          </a:xfrm>
        </p:grpSpPr>
        <p:grpSp>
          <p:nvGrpSpPr>
            <p:cNvPr id="19" name="Group 19"/>
            <p:cNvGrpSpPr/>
            <p:nvPr/>
          </p:nvGrpSpPr>
          <p:grpSpPr>
            <a:xfrm>
              <a:off x="0" y="0"/>
              <a:ext cx="5765543" cy="1402551"/>
              <a:chOff x="0" y="0"/>
              <a:chExt cx="4547194" cy="1106170"/>
            </a:xfrm>
          </p:grpSpPr>
          <p:sp>
            <p:nvSpPr>
              <p:cNvPr id="20" name="Freeform 20"/>
              <p:cNvSpPr/>
              <p:nvPr/>
            </p:nvSpPr>
            <p:spPr>
              <a:xfrm>
                <a:off x="0" y="0"/>
                <a:ext cx="4548464" cy="1106170"/>
              </a:xfrm>
              <a:custGeom>
                <a:avLst/>
                <a:gdLst/>
                <a:ahLst/>
                <a:cxnLst/>
                <a:rect l="l" t="t" r="r" b="b"/>
                <a:pathLst>
                  <a:path w="4548464" h="1106170">
                    <a:moveTo>
                      <a:pt x="3994744" y="1106170"/>
                    </a:moveTo>
                    <a:lnTo>
                      <a:pt x="553720" y="1106170"/>
                    </a:lnTo>
                    <a:cubicBezTo>
                      <a:pt x="247650" y="1106170"/>
                      <a:pt x="0" y="858520"/>
                      <a:pt x="0" y="553720"/>
                    </a:cubicBezTo>
                    <a:cubicBezTo>
                      <a:pt x="0" y="247650"/>
                      <a:pt x="247650" y="0"/>
                      <a:pt x="553720" y="0"/>
                    </a:cubicBezTo>
                    <a:lnTo>
                      <a:pt x="3994744" y="0"/>
                    </a:lnTo>
                    <a:cubicBezTo>
                      <a:pt x="4300814" y="0"/>
                      <a:pt x="4548464" y="247650"/>
                      <a:pt x="4548464" y="553720"/>
                    </a:cubicBezTo>
                    <a:cubicBezTo>
                      <a:pt x="4547194" y="858520"/>
                      <a:pt x="4299544" y="1106170"/>
                      <a:pt x="3994744" y="1106170"/>
                    </a:cubicBezTo>
                    <a:close/>
                  </a:path>
                </a:pathLst>
              </a:custGeom>
              <a:solidFill>
                <a:srgbClr val="EDECED"/>
              </a:solidFill>
            </p:spPr>
            <p:txBody>
              <a:bodyPr/>
              <a:lstStyle/>
              <a:p>
                <a:endParaRPr lang="en-US"/>
              </a:p>
            </p:txBody>
          </p:sp>
        </p:grpSp>
        <p:sp>
          <p:nvSpPr>
            <p:cNvPr id="21" name="TextBox 21"/>
            <p:cNvSpPr txBox="1"/>
            <p:nvPr/>
          </p:nvSpPr>
          <p:spPr>
            <a:xfrm>
              <a:off x="573130" y="434575"/>
              <a:ext cx="4619284" cy="571500"/>
            </a:xfrm>
            <a:prstGeom prst="rect">
              <a:avLst/>
            </a:prstGeom>
          </p:spPr>
          <p:txBody>
            <a:bodyPr lIns="0" tIns="0" rIns="0" bIns="0" rtlCol="0" anchor="t">
              <a:spAutoFit/>
            </a:bodyPr>
            <a:lstStyle/>
            <a:p>
              <a:pPr algn="l">
                <a:lnSpc>
                  <a:spcPts val="3000"/>
                </a:lnSpc>
              </a:pPr>
              <a:r>
                <a:rPr lang="en-US" sz="3000">
                  <a:solidFill>
                    <a:srgbClr val="171717"/>
                  </a:solidFill>
                  <a:latin typeface="Barlow Medium"/>
                  <a:ea typeface="Barlow Medium"/>
                  <a:cs typeface="Barlow Medium"/>
                  <a:sym typeface="Barlow Medium"/>
                </a:rPr>
                <a:t>Challenge</a:t>
              </a:r>
            </a:p>
          </p:txBody>
        </p:sp>
      </p:grpSp>
      <p:grpSp>
        <p:nvGrpSpPr>
          <p:cNvPr id="22" name="Group 22"/>
          <p:cNvGrpSpPr/>
          <p:nvPr/>
        </p:nvGrpSpPr>
        <p:grpSpPr>
          <a:xfrm>
            <a:off x="3388407" y="5752637"/>
            <a:ext cx="4324157" cy="1051913"/>
            <a:chOff x="0" y="0"/>
            <a:chExt cx="5765543" cy="1402551"/>
          </a:xfrm>
        </p:grpSpPr>
        <p:grpSp>
          <p:nvGrpSpPr>
            <p:cNvPr id="23" name="Group 23"/>
            <p:cNvGrpSpPr/>
            <p:nvPr/>
          </p:nvGrpSpPr>
          <p:grpSpPr>
            <a:xfrm>
              <a:off x="0" y="0"/>
              <a:ext cx="5765543" cy="1402551"/>
              <a:chOff x="0" y="0"/>
              <a:chExt cx="4547194" cy="1106170"/>
            </a:xfrm>
          </p:grpSpPr>
          <p:sp>
            <p:nvSpPr>
              <p:cNvPr id="24" name="Freeform 24"/>
              <p:cNvSpPr/>
              <p:nvPr/>
            </p:nvSpPr>
            <p:spPr>
              <a:xfrm>
                <a:off x="0" y="0"/>
                <a:ext cx="4548464" cy="1106170"/>
              </a:xfrm>
              <a:custGeom>
                <a:avLst/>
                <a:gdLst/>
                <a:ahLst/>
                <a:cxnLst/>
                <a:rect l="l" t="t" r="r" b="b"/>
                <a:pathLst>
                  <a:path w="4548464" h="1106170">
                    <a:moveTo>
                      <a:pt x="3994744" y="1106170"/>
                    </a:moveTo>
                    <a:lnTo>
                      <a:pt x="553720" y="1106170"/>
                    </a:lnTo>
                    <a:cubicBezTo>
                      <a:pt x="247650" y="1106170"/>
                      <a:pt x="0" y="858520"/>
                      <a:pt x="0" y="553720"/>
                    </a:cubicBezTo>
                    <a:cubicBezTo>
                      <a:pt x="0" y="247650"/>
                      <a:pt x="247650" y="0"/>
                      <a:pt x="553720" y="0"/>
                    </a:cubicBezTo>
                    <a:lnTo>
                      <a:pt x="3994744" y="0"/>
                    </a:lnTo>
                    <a:cubicBezTo>
                      <a:pt x="4300814" y="0"/>
                      <a:pt x="4548464" y="247650"/>
                      <a:pt x="4548464" y="553720"/>
                    </a:cubicBezTo>
                    <a:cubicBezTo>
                      <a:pt x="4547194" y="858520"/>
                      <a:pt x="4299544" y="1106170"/>
                      <a:pt x="3994744" y="1106170"/>
                    </a:cubicBezTo>
                    <a:close/>
                  </a:path>
                </a:pathLst>
              </a:custGeom>
              <a:solidFill>
                <a:srgbClr val="EDECED"/>
              </a:solidFill>
            </p:spPr>
            <p:txBody>
              <a:bodyPr/>
              <a:lstStyle/>
              <a:p>
                <a:endParaRPr lang="en-US"/>
              </a:p>
            </p:txBody>
          </p:sp>
        </p:grpSp>
        <p:sp>
          <p:nvSpPr>
            <p:cNvPr id="25" name="TextBox 25"/>
            <p:cNvSpPr txBox="1"/>
            <p:nvPr/>
          </p:nvSpPr>
          <p:spPr>
            <a:xfrm>
              <a:off x="573130" y="434575"/>
              <a:ext cx="4619284" cy="571500"/>
            </a:xfrm>
            <a:prstGeom prst="rect">
              <a:avLst/>
            </a:prstGeom>
          </p:spPr>
          <p:txBody>
            <a:bodyPr lIns="0" tIns="0" rIns="0" bIns="0" rtlCol="0" anchor="t">
              <a:spAutoFit/>
            </a:bodyPr>
            <a:lstStyle/>
            <a:p>
              <a:pPr algn="l">
                <a:lnSpc>
                  <a:spcPts val="3000"/>
                </a:lnSpc>
              </a:pPr>
              <a:r>
                <a:rPr lang="en-US" sz="3000">
                  <a:solidFill>
                    <a:srgbClr val="171717"/>
                  </a:solidFill>
                  <a:latin typeface="Barlow Medium"/>
                  <a:ea typeface="Barlow Medium"/>
                  <a:cs typeface="Barlow Medium"/>
                  <a:sym typeface="Barlow Medium"/>
                </a:rPr>
                <a:t>Commitment</a:t>
              </a:r>
            </a:p>
          </p:txBody>
        </p:sp>
      </p:grpSp>
      <p:grpSp>
        <p:nvGrpSpPr>
          <p:cNvPr id="26" name="Group 26"/>
          <p:cNvGrpSpPr/>
          <p:nvPr/>
        </p:nvGrpSpPr>
        <p:grpSpPr>
          <a:xfrm>
            <a:off x="3388407" y="6979512"/>
            <a:ext cx="4324157" cy="1051913"/>
            <a:chOff x="0" y="0"/>
            <a:chExt cx="5765543" cy="1402551"/>
          </a:xfrm>
        </p:grpSpPr>
        <p:grpSp>
          <p:nvGrpSpPr>
            <p:cNvPr id="27" name="Group 27"/>
            <p:cNvGrpSpPr/>
            <p:nvPr/>
          </p:nvGrpSpPr>
          <p:grpSpPr>
            <a:xfrm>
              <a:off x="0" y="0"/>
              <a:ext cx="5765543" cy="1402551"/>
              <a:chOff x="0" y="0"/>
              <a:chExt cx="4547194" cy="1106170"/>
            </a:xfrm>
          </p:grpSpPr>
          <p:sp>
            <p:nvSpPr>
              <p:cNvPr id="28" name="Freeform 28"/>
              <p:cNvSpPr/>
              <p:nvPr/>
            </p:nvSpPr>
            <p:spPr>
              <a:xfrm>
                <a:off x="0" y="0"/>
                <a:ext cx="4548464" cy="1106170"/>
              </a:xfrm>
              <a:custGeom>
                <a:avLst/>
                <a:gdLst/>
                <a:ahLst/>
                <a:cxnLst/>
                <a:rect l="l" t="t" r="r" b="b"/>
                <a:pathLst>
                  <a:path w="4548464" h="1106170">
                    <a:moveTo>
                      <a:pt x="3994744" y="1106170"/>
                    </a:moveTo>
                    <a:lnTo>
                      <a:pt x="553720" y="1106170"/>
                    </a:lnTo>
                    <a:cubicBezTo>
                      <a:pt x="247650" y="1106170"/>
                      <a:pt x="0" y="858520"/>
                      <a:pt x="0" y="553720"/>
                    </a:cubicBezTo>
                    <a:cubicBezTo>
                      <a:pt x="0" y="247650"/>
                      <a:pt x="247650" y="0"/>
                      <a:pt x="553720" y="0"/>
                    </a:cubicBezTo>
                    <a:lnTo>
                      <a:pt x="3994744" y="0"/>
                    </a:lnTo>
                    <a:cubicBezTo>
                      <a:pt x="4300814" y="0"/>
                      <a:pt x="4548464" y="247650"/>
                      <a:pt x="4548464" y="553720"/>
                    </a:cubicBezTo>
                    <a:cubicBezTo>
                      <a:pt x="4547194" y="858520"/>
                      <a:pt x="4299544" y="1106170"/>
                      <a:pt x="3994744" y="1106170"/>
                    </a:cubicBezTo>
                    <a:close/>
                  </a:path>
                </a:pathLst>
              </a:custGeom>
              <a:solidFill>
                <a:srgbClr val="EDECED"/>
              </a:solidFill>
            </p:spPr>
            <p:txBody>
              <a:bodyPr/>
              <a:lstStyle/>
              <a:p>
                <a:endParaRPr lang="en-US"/>
              </a:p>
            </p:txBody>
          </p:sp>
        </p:grpSp>
        <p:sp>
          <p:nvSpPr>
            <p:cNvPr id="29" name="TextBox 29"/>
            <p:cNvSpPr txBox="1"/>
            <p:nvPr/>
          </p:nvSpPr>
          <p:spPr>
            <a:xfrm>
              <a:off x="573130" y="434575"/>
              <a:ext cx="4619284" cy="571500"/>
            </a:xfrm>
            <a:prstGeom prst="rect">
              <a:avLst/>
            </a:prstGeom>
          </p:spPr>
          <p:txBody>
            <a:bodyPr lIns="0" tIns="0" rIns="0" bIns="0" rtlCol="0" anchor="t">
              <a:spAutoFit/>
            </a:bodyPr>
            <a:lstStyle/>
            <a:p>
              <a:pPr algn="l">
                <a:lnSpc>
                  <a:spcPts val="3000"/>
                </a:lnSpc>
              </a:pPr>
              <a:r>
                <a:rPr lang="en-US" sz="3000">
                  <a:solidFill>
                    <a:srgbClr val="171717"/>
                  </a:solidFill>
                  <a:latin typeface="Barlow Medium"/>
                  <a:ea typeface="Barlow Medium"/>
                  <a:cs typeface="Barlow Medium"/>
                  <a:sym typeface="Barlow Medium"/>
                </a:rPr>
                <a:t>Feedback</a:t>
              </a:r>
            </a:p>
          </p:txBody>
        </p:sp>
      </p:grpSp>
      <p:grpSp>
        <p:nvGrpSpPr>
          <p:cNvPr id="30" name="Group 30"/>
          <p:cNvGrpSpPr/>
          <p:nvPr/>
        </p:nvGrpSpPr>
        <p:grpSpPr>
          <a:xfrm>
            <a:off x="3388407" y="8206387"/>
            <a:ext cx="4324157" cy="1051913"/>
            <a:chOff x="0" y="0"/>
            <a:chExt cx="5765543" cy="1402551"/>
          </a:xfrm>
        </p:grpSpPr>
        <p:grpSp>
          <p:nvGrpSpPr>
            <p:cNvPr id="31" name="Group 31"/>
            <p:cNvGrpSpPr/>
            <p:nvPr/>
          </p:nvGrpSpPr>
          <p:grpSpPr>
            <a:xfrm>
              <a:off x="0" y="0"/>
              <a:ext cx="5765543" cy="1402551"/>
              <a:chOff x="0" y="0"/>
              <a:chExt cx="4547194" cy="1106170"/>
            </a:xfrm>
          </p:grpSpPr>
          <p:sp>
            <p:nvSpPr>
              <p:cNvPr id="32" name="Freeform 32"/>
              <p:cNvSpPr/>
              <p:nvPr/>
            </p:nvSpPr>
            <p:spPr>
              <a:xfrm>
                <a:off x="0" y="0"/>
                <a:ext cx="4548464" cy="1106170"/>
              </a:xfrm>
              <a:custGeom>
                <a:avLst/>
                <a:gdLst/>
                <a:ahLst/>
                <a:cxnLst/>
                <a:rect l="l" t="t" r="r" b="b"/>
                <a:pathLst>
                  <a:path w="4548464" h="1106170">
                    <a:moveTo>
                      <a:pt x="3994744" y="1106170"/>
                    </a:moveTo>
                    <a:lnTo>
                      <a:pt x="553720" y="1106170"/>
                    </a:lnTo>
                    <a:cubicBezTo>
                      <a:pt x="247650" y="1106170"/>
                      <a:pt x="0" y="858520"/>
                      <a:pt x="0" y="553720"/>
                    </a:cubicBezTo>
                    <a:cubicBezTo>
                      <a:pt x="0" y="247650"/>
                      <a:pt x="247650" y="0"/>
                      <a:pt x="553720" y="0"/>
                    </a:cubicBezTo>
                    <a:lnTo>
                      <a:pt x="3994744" y="0"/>
                    </a:lnTo>
                    <a:cubicBezTo>
                      <a:pt x="4300814" y="0"/>
                      <a:pt x="4548464" y="247650"/>
                      <a:pt x="4548464" y="553720"/>
                    </a:cubicBezTo>
                    <a:cubicBezTo>
                      <a:pt x="4547194" y="858520"/>
                      <a:pt x="4299544" y="1106170"/>
                      <a:pt x="3994744" y="1106170"/>
                    </a:cubicBezTo>
                    <a:close/>
                  </a:path>
                </a:pathLst>
              </a:custGeom>
              <a:solidFill>
                <a:srgbClr val="EDECED"/>
              </a:solidFill>
            </p:spPr>
            <p:txBody>
              <a:bodyPr/>
              <a:lstStyle/>
              <a:p>
                <a:endParaRPr lang="en-US"/>
              </a:p>
            </p:txBody>
          </p:sp>
        </p:grpSp>
        <p:sp>
          <p:nvSpPr>
            <p:cNvPr id="33" name="TextBox 33"/>
            <p:cNvSpPr txBox="1"/>
            <p:nvPr/>
          </p:nvSpPr>
          <p:spPr>
            <a:xfrm>
              <a:off x="573130" y="434575"/>
              <a:ext cx="4619284" cy="571500"/>
            </a:xfrm>
            <a:prstGeom prst="rect">
              <a:avLst/>
            </a:prstGeom>
          </p:spPr>
          <p:txBody>
            <a:bodyPr lIns="0" tIns="0" rIns="0" bIns="0" rtlCol="0" anchor="t">
              <a:spAutoFit/>
            </a:bodyPr>
            <a:lstStyle/>
            <a:p>
              <a:pPr algn="l">
                <a:lnSpc>
                  <a:spcPts val="3000"/>
                </a:lnSpc>
              </a:pPr>
              <a:r>
                <a:rPr lang="en-US" sz="3000">
                  <a:solidFill>
                    <a:srgbClr val="171717"/>
                  </a:solidFill>
                  <a:latin typeface="Barlow Medium"/>
                  <a:ea typeface="Barlow Medium"/>
                  <a:cs typeface="Barlow Medium"/>
                  <a:sym typeface="Barlow Medium"/>
                </a:rPr>
                <a:t>Task Complexity</a:t>
              </a:r>
            </a:p>
          </p:txBody>
        </p:sp>
      </p:grpSp>
      <p:sp>
        <p:nvSpPr>
          <p:cNvPr id="34" name="TextBox 34"/>
          <p:cNvSpPr txBox="1"/>
          <p:nvPr/>
        </p:nvSpPr>
        <p:spPr>
          <a:xfrm>
            <a:off x="2515290" y="3537188"/>
            <a:ext cx="658491" cy="670563"/>
          </a:xfrm>
          <a:prstGeom prst="rect">
            <a:avLst/>
          </a:prstGeom>
        </p:spPr>
        <p:txBody>
          <a:bodyPr lIns="0" tIns="0" rIns="0" bIns="0" rtlCol="0" anchor="t">
            <a:spAutoFit/>
          </a:bodyPr>
          <a:lstStyle/>
          <a:p>
            <a:pPr algn="ctr">
              <a:lnSpc>
                <a:spcPts val="5025"/>
              </a:lnSpc>
            </a:pPr>
            <a:r>
              <a:rPr lang="en-US" sz="5025">
                <a:solidFill>
                  <a:srgbClr val="FF814B"/>
                </a:solidFill>
                <a:latin typeface="Barlow Bold"/>
                <a:ea typeface="Barlow Bold"/>
                <a:cs typeface="Barlow Bold"/>
                <a:sym typeface="Barlow Bold"/>
              </a:rPr>
              <a:t>1</a:t>
            </a:r>
          </a:p>
        </p:txBody>
      </p:sp>
      <p:sp>
        <p:nvSpPr>
          <p:cNvPr id="35" name="TextBox 35"/>
          <p:cNvSpPr txBox="1"/>
          <p:nvPr/>
        </p:nvSpPr>
        <p:spPr>
          <a:xfrm>
            <a:off x="2515290" y="4764063"/>
            <a:ext cx="658491" cy="670563"/>
          </a:xfrm>
          <a:prstGeom prst="rect">
            <a:avLst/>
          </a:prstGeom>
        </p:spPr>
        <p:txBody>
          <a:bodyPr lIns="0" tIns="0" rIns="0" bIns="0" rtlCol="0" anchor="t">
            <a:spAutoFit/>
          </a:bodyPr>
          <a:lstStyle/>
          <a:p>
            <a:pPr algn="ctr">
              <a:lnSpc>
                <a:spcPts val="5025"/>
              </a:lnSpc>
            </a:pPr>
            <a:r>
              <a:rPr lang="en-US" sz="5025">
                <a:solidFill>
                  <a:srgbClr val="FF814B"/>
                </a:solidFill>
                <a:latin typeface="Barlow Bold"/>
                <a:ea typeface="Barlow Bold"/>
                <a:cs typeface="Barlow Bold"/>
                <a:sym typeface="Barlow Bold"/>
              </a:rPr>
              <a:t>2</a:t>
            </a:r>
          </a:p>
        </p:txBody>
      </p:sp>
      <p:sp>
        <p:nvSpPr>
          <p:cNvPr id="36" name="TextBox 36"/>
          <p:cNvSpPr txBox="1"/>
          <p:nvPr/>
        </p:nvSpPr>
        <p:spPr>
          <a:xfrm>
            <a:off x="2515290" y="5990937"/>
            <a:ext cx="658491" cy="670563"/>
          </a:xfrm>
          <a:prstGeom prst="rect">
            <a:avLst/>
          </a:prstGeom>
        </p:spPr>
        <p:txBody>
          <a:bodyPr lIns="0" tIns="0" rIns="0" bIns="0" rtlCol="0" anchor="t">
            <a:spAutoFit/>
          </a:bodyPr>
          <a:lstStyle/>
          <a:p>
            <a:pPr algn="ctr">
              <a:lnSpc>
                <a:spcPts val="5025"/>
              </a:lnSpc>
            </a:pPr>
            <a:r>
              <a:rPr lang="en-US" sz="5025">
                <a:solidFill>
                  <a:srgbClr val="FF814B"/>
                </a:solidFill>
                <a:latin typeface="Barlow Bold"/>
                <a:ea typeface="Barlow Bold"/>
                <a:cs typeface="Barlow Bold"/>
                <a:sym typeface="Barlow Bold"/>
              </a:rPr>
              <a:t>3</a:t>
            </a:r>
          </a:p>
        </p:txBody>
      </p:sp>
      <p:sp>
        <p:nvSpPr>
          <p:cNvPr id="37" name="TextBox 37"/>
          <p:cNvSpPr txBox="1"/>
          <p:nvPr/>
        </p:nvSpPr>
        <p:spPr>
          <a:xfrm>
            <a:off x="2515290" y="7217812"/>
            <a:ext cx="658491" cy="670563"/>
          </a:xfrm>
          <a:prstGeom prst="rect">
            <a:avLst/>
          </a:prstGeom>
        </p:spPr>
        <p:txBody>
          <a:bodyPr lIns="0" tIns="0" rIns="0" bIns="0" rtlCol="0" anchor="t">
            <a:spAutoFit/>
          </a:bodyPr>
          <a:lstStyle/>
          <a:p>
            <a:pPr algn="ctr">
              <a:lnSpc>
                <a:spcPts val="5025"/>
              </a:lnSpc>
            </a:pPr>
            <a:r>
              <a:rPr lang="en-US" sz="5025">
                <a:solidFill>
                  <a:srgbClr val="FF814B"/>
                </a:solidFill>
                <a:latin typeface="Barlow Bold"/>
                <a:ea typeface="Barlow Bold"/>
                <a:cs typeface="Barlow Bold"/>
                <a:sym typeface="Barlow Bold"/>
              </a:rPr>
              <a:t>4</a:t>
            </a:r>
          </a:p>
        </p:txBody>
      </p:sp>
      <p:sp>
        <p:nvSpPr>
          <p:cNvPr id="38" name="TextBox 38"/>
          <p:cNvSpPr txBox="1"/>
          <p:nvPr/>
        </p:nvSpPr>
        <p:spPr>
          <a:xfrm>
            <a:off x="2515290" y="8444687"/>
            <a:ext cx="658491" cy="670563"/>
          </a:xfrm>
          <a:prstGeom prst="rect">
            <a:avLst/>
          </a:prstGeom>
        </p:spPr>
        <p:txBody>
          <a:bodyPr lIns="0" tIns="0" rIns="0" bIns="0" rtlCol="0" anchor="t">
            <a:spAutoFit/>
          </a:bodyPr>
          <a:lstStyle/>
          <a:p>
            <a:pPr algn="ctr">
              <a:lnSpc>
                <a:spcPts val="5025"/>
              </a:lnSpc>
            </a:pPr>
            <a:r>
              <a:rPr lang="en-US" sz="5025">
                <a:solidFill>
                  <a:srgbClr val="FF814B"/>
                </a:solidFill>
                <a:latin typeface="Barlow Bold"/>
                <a:ea typeface="Barlow Bold"/>
                <a:cs typeface="Barlow Bold"/>
                <a:sym typeface="Barlow Bold"/>
              </a:rPr>
              <a:t>5</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TotalTime>
  <Words>1657</Words>
  <Application>Microsoft Office PowerPoint</Application>
  <PresentationFormat>Custom</PresentationFormat>
  <Paragraphs>127</Paragraphs>
  <Slides>11</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Public Sans</vt:lpstr>
      <vt:lpstr>Public Sans Bold</vt:lpstr>
      <vt:lpstr>Arial</vt:lpstr>
      <vt:lpstr>Barlow Medium</vt:lpstr>
      <vt:lpstr>Calibri</vt:lpstr>
      <vt:lpstr>Barlow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Goal Setting Presentation</dc:title>
  <dc:creator>Alexander Hicks</dc:creator>
  <cp:lastModifiedBy>Alexander Hicks</cp:lastModifiedBy>
  <cp:revision>7</cp:revision>
  <dcterms:created xsi:type="dcterms:W3CDTF">2006-08-16T00:00:00Z</dcterms:created>
  <dcterms:modified xsi:type="dcterms:W3CDTF">2026-05-08T20:20:32Z</dcterms:modified>
  <dc:identifier>DAGNYrKya-A</dc:identifier>
</cp:coreProperties>
</file>